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6" r:id="rId3"/>
    <p:sldId id="280" r:id="rId4"/>
    <p:sldId id="281" r:id="rId5"/>
    <p:sldId id="272" r:id="rId6"/>
    <p:sldId id="262" r:id="rId7"/>
    <p:sldId id="282" r:id="rId8"/>
    <p:sldId id="260" r:id="rId9"/>
    <p:sldId id="266"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54" autoAdjust="0"/>
  </p:normalViewPr>
  <p:slideViewPr>
    <p:cSldViewPr snapToGrid="0">
      <p:cViewPr varScale="1">
        <p:scale>
          <a:sx n="67" d="100"/>
          <a:sy n="67" d="100"/>
        </p:scale>
        <p:origin x="734"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B9749-5B10-4B1A-8CCC-A7C521D4D151}" type="datetimeFigureOut">
              <a:rPr lang="zh-CN" altLang="en-US" smtClean="0"/>
              <a:t>2026/5/19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94037-D528-41CB-A141-16253EE7D565}" type="slidenum">
              <a:rPr lang="zh-CN" altLang="en-US" smtClean="0"/>
              <a:t>‹#›</a:t>
            </a:fld>
            <a:endParaRPr lang="zh-CN" altLang="en-US"/>
          </a:p>
        </p:txBody>
      </p:sp>
    </p:spTree>
    <p:extLst>
      <p:ext uri="{BB962C8B-B14F-4D97-AF65-F5344CB8AC3E}">
        <p14:creationId xmlns:p14="http://schemas.microsoft.com/office/powerpoint/2010/main" val="1785841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81B94037-D528-41CB-A141-16253EE7D565}" type="slidenum">
              <a:rPr lang="zh-CN" altLang="en-US" smtClean="0"/>
              <a:t>1</a:t>
            </a:fld>
            <a:endParaRPr lang="zh-CN" altLang="en-US"/>
          </a:p>
        </p:txBody>
      </p:sp>
    </p:spTree>
    <p:extLst>
      <p:ext uri="{BB962C8B-B14F-4D97-AF65-F5344CB8AC3E}">
        <p14:creationId xmlns:p14="http://schemas.microsoft.com/office/powerpoint/2010/main" val="322876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First, let me briefly introduce …. Given a metric space X, a k tree cover is, intuitively, a set of k trees that can closely approximate the distance between any pair of vertices. </a:t>
                </a:r>
                <a:r>
                  <a:rPr lang="en-US" altLang="zh-CN" sz="1200" kern="1200" dirty="0" err="1">
                    <a:solidFill>
                      <a:schemeClr val="tx1"/>
                    </a:solidFill>
                    <a:effectLst/>
                    <a:latin typeface="+mn-lt"/>
                    <a:ea typeface="+mn-ea"/>
                    <a:cs typeface="+mn-cs"/>
                  </a:rPr>
                  <a:t>W.o.l.g</a:t>
                </a:r>
                <a:r>
                  <a:rPr lang="en-US" altLang="zh-CN" sz="1200" kern="1200" dirty="0">
                    <a:solidFill>
                      <a:schemeClr val="tx1"/>
                    </a:solidFill>
                    <a:effectLst/>
                    <a:latin typeface="+mn-lt"/>
                    <a:ea typeface="+mn-ea"/>
                    <a:cs typeface="+mn-cs"/>
                  </a:rPr>
                  <a:t>, we may assume that the metric is a shortest distance metric of some given graph, and all the trees are dominating trees, that may use edges not in the original graph. Then we say a tree cover has distortion \alpha if, for any vertex pair, there exists at least one tree where their distance is within a factor \alpha of their true distance.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Here is an example. Given a cycle graph, labeled 0 to 6. Look at tree T1. In </a:t>
                </a:r>
                <a:r>
                  <a:rPr lang="en-US" altLang="zh-CN" sz="1200" i="0" kern="1200">
                    <a:solidFill>
                      <a:schemeClr val="tx1"/>
                    </a:solidFill>
                    <a:effectLst/>
                    <a:latin typeface="+mn-lt"/>
                    <a:ea typeface="+mn-ea"/>
                    <a:cs typeface="+mn-cs"/>
                  </a:rPr>
                  <a:t>𝑇</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the distance between vertices 0 and 1 is 6, while in the original cycle it is only 1. Thus the distortion of T1 is 6.</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However, if we add another tree T2, we can see that every pair is exactly</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preserved. Thus the tree cover </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𝑇</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1ⓜ,𝑇</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2 }</a:t>
                </a:r>
                <a:r>
                  <a:rPr lang="en-US" altLang="zh-CN" sz="1200" kern="1200" dirty="0">
                    <a:solidFill>
                      <a:schemeClr val="tx1"/>
                    </a:solidFill>
                    <a:effectLst/>
                    <a:latin typeface="+mn-lt"/>
                    <a:ea typeface="+mn-ea"/>
                    <a:cs typeface="+mn-cs"/>
                  </a:rPr>
                  <a:t> achieves distortion 1.</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Also note that, the trees do not need to be spanning trees, that is, they may have edges not in the original graph, just like T2 in this example.</a:t>
                </a:r>
                <a:endParaRPr kumimoji="1" lang="en-US" altLang="zh-CN" dirty="0"/>
              </a:p>
            </p:txBody>
          </p:sp>
        </mc:Fallback>
      </mc:AlternateContent>
      <p:sp>
        <p:nvSpPr>
          <p:cNvPr id="4" name="灯片编号占位符 3"/>
          <p:cNvSpPr>
            <a:spLocks noGrp="1"/>
          </p:cNvSpPr>
          <p:nvPr>
            <p:ph type="sldNum" sz="quarter" idx="5"/>
          </p:nvPr>
        </p:nvSpPr>
        <p:spPr/>
        <p:txBody>
          <a:bodyPr/>
          <a:lstStyle/>
          <a:p>
            <a:fld id="{81B94037-D528-41CB-A141-16253EE7D565}" type="slidenum">
              <a:rPr lang="zh-CN" altLang="en-US" smtClean="0"/>
              <a:t>2</a:t>
            </a:fld>
            <a:endParaRPr lang="zh-CN" altLang="en-US"/>
          </a:p>
        </p:txBody>
      </p:sp>
    </p:spTree>
    <p:extLst>
      <p:ext uri="{BB962C8B-B14F-4D97-AF65-F5344CB8AC3E}">
        <p14:creationId xmlns:p14="http://schemas.microsoft.com/office/powerpoint/2010/main" val="3766349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81B94037-D528-41CB-A141-16253EE7D565}" type="slidenum">
              <a:rPr lang="zh-CN" altLang="en-US" smtClean="0"/>
              <a:t>3</a:t>
            </a:fld>
            <a:endParaRPr lang="zh-CN" altLang="en-US"/>
          </a:p>
        </p:txBody>
      </p:sp>
    </p:spTree>
    <p:extLst>
      <p:ext uri="{BB962C8B-B14F-4D97-AF65-F5344CB8AC3E}">
        <p14:creationId xmlns:p14="http://schemas.microsoft.com/office/powerpoint/2010/main" val="27326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81B94037-D528-41CB-A141-16253EE7D565}" type="slidenum">
              <a:rPr lang="zh-CN" altLang="en-US" smtClean="0"/>
              <a:t>4</a:t>
            </a:fld>
            <a:endParaRPr lang="zh-CN" altLang="en-US"/>
          </a:p>
        </p:txBody>
      </p:sp>
    </p:spTree>
    <p:extLst>
      <p:ext uri="{BB962C8B-B14F-4D97-AF65-F5344CB8AC3E}">
        <p14:creationId xmlns:p14="http://schemas.microsoft.com/office/powerpoint/2010/main" val="3222797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i="1" dirty="0">
                    <a:latin typeface="Cambria Math" panose="02040503050406030204" pitchFamily="18" charset="0"/>
                  </a:rPr>
                  <a:t>Edgepath (i,i+1): </a:t>
                </a:r>
                <a:r>
                  <a:rPr lang="en-US" altLang="zh-CN" i="0" dirty="0">
                    <a:latin typeface="Cambria Math" panose="02040503050406030204" pitchFamily="18" charset="0"/>
                  </a:rPr>
                  <a:t>#(𝑗,𝑗+1)=#(𝑗+1,𝑗)</a:t>
                </a:r>
                <a:endParaRPr lang="en-US" altLang="zh-CN"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i="0" dirty="0">
                    <a:latin typeface="Cambria Math" panose="02040503050406030204" pitchFamily="18" charset="0"/>
                  </a:rPr>
                  <a:t>#(j,j+1)=#(j+1,j)</a:t>
                </a:r>
                <a:r>
                  <a:rPr lang="en-US" altLang="zh-CN" dirty="0"/>
                  <a:t> in </a:t>
                </a:r>
                <a:r>
                  <a:rPr lang="en-US" altLang="zh-CN" b="0" i="0">
                    <a:latin typeface="Cambria Math" panose="02040503050406030204" pitchFamily="18" charset="0"/>
                  </a:rPr>
                  <a:t>Π_𝑖</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mc:Fallback>
      </mc:AlternateContent>
      <p:sp>
        <p:nvSpPr>
          <p:cNvPr id="4" name="灯片编号占位符 3"/>
          <p:cNvSpPr>
            <a:spLocks noGrp="1"/>
          </p:cNvSpPr>
          <p:nvPr>
            <p:ph type="sldNum" sz="quarter" idx="5"/>
          </p:nvPr>
        </p:nvSpPr>
        <p:spPr/>
        <p:txBody>
          <a:bodyPr/>
          <a:lstStyle/>
          <a:p>
            <a:fld id="{81B94037-D528-41CB-A141-16253EE7D565}" type="slidenum">
              <a:rPr lang="zh-CN" altLang="en-US" smtClean="0"/>
              <a:t>5</a:t>
            </a:fld>
            <a:endParaRPr lang="zh-CN" altLang="en-US"/>
          </a:p>
        </p:txBody>
      </p:sp>
    </p:spTree>
    <p:extLst>
      <p:ext uri="{BB962C8B-B14F-4D97-AF65-F5344CB8AC3E}">
        <p14:creationId xmlns:p14="http://schemas.microsoft.com/office/powerpoint/2010/main" val="2834215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Now, let‘s move to the case of two trees. A natural starting point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 However, we show that, with a delicate design, grid can be actually covered …. Btw, … two concurrent works, very similar constructions, more detailed analysis and applications.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Back to our work, not useful … , so we use the torus grid instead. A torus grid is somehow wrapping the grid around both sides. That is to say, the top nodes …, and bottom nodes …, are actually the same point. Left nodes and right also the same.</a:t>
                </a:r>
                <a:endParaRPr lang="zh-CN"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Given two trees </a:t>
                </a:r>
                <a:r>
                  <a:rPr lang="en-US" altLang="zh-CN" sz="1200" i="0" kern="1200">
                    <a:solidFill>
                      <a:schemeClr val="tx1"/>
                    </a:solidFill>
                    <a:effectLst/>
                    <a:latin typeface="+mn-lt"/>
                    <a:ea typeface="+mn-ea"/>
                    <a:cs typeface="+mn-cs"/>
                  </a:rPr>
                  <a:t>𝑇</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and </a:t>
                </a:r>
                <a:r>
                  <a:rPr lang="en-US" altLang="zh-CN" sz="1200" i="0" kern="1200">
                    <a:solidFill>
                      <a:schemeClr val="tx1"/>
                    </a:solidFill>
                    <a:effectLst/>
                    <a:latin typeface="+mn-lt"/>
                    <a:ea typeface="+mn-ea"/>
                    <a:cs typeface="+mn-cs"/>
                  </a:rPr>
                  <a:t>𝑇</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2</a:t>
                </a:r>
                <a:r>
                  <a:rPr lang="en-US" altLang="zh-CN" sz="1200" kern="1200" dirty="0">
                    <a:solidFill>
                      <a:schemeClr val="tx1"/>
                    </a:solidFill>
                    <a:effectLst/>
                    <a:latin typeface="+mn-lt"/>
                    <a:ea typeface="+mn-ea"/>
                    <a:cs typeface="+mn-cs"/>
                  </a:rPr>
                  <a:t>, our goal is to find a pair</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 Let's start with </a:t>
                </a:r>
                <a:r>
                  <a:rPr lang="en-US" altLang="zh-CN" sz="1200" i="0" kern="1200">
                    <a:solidFill>
                      <a:schemeClr val="tx1"/>
                    </a:solidFill>
                    <a:effectLst/>
                    <a:latin typeface="+mn-lt"/>
                    <a:ea typeface="+mn-ea"/>
                    <a:cs typeface="+mn-cs"/>
                  </a:rPr>
                  <a:t>𝑇</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From the single-tree case, we know that …. So, every vertical cycle … bad edge in </a:t>
                </a:r>
                <a:r>
                  <a:rPr lang="en-US" altLang="zh-CN" sz="1200" i="0" kern="1200">
                    <a:solidFill>
                      <a:schemeClr val="tx1"/>
                    </a:solidFill>
                    <a:effectLst/>
                    <a:latin typeface="+mn-lt"/>
                    <a:ea typeface="+mn-ea"/>
                    <a:cs typeface="+mn-cs"/>
                  </a:rPr>
                  <a:t>𝑇</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In this example, the purple cycle</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 As a result, the union …, shown as the black edges. This vertical cut divides ….This is because, if the cut does not separate the grid …—there would exist …, … contradiction.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Now we can conclude that … .Similarly, for tree T2, …. … intersect. Suppose they intersect at vertex </a:t>
                </a:r>
                <a:r>
                  <a:rPr lang="en-US" altLang="zh-CN" sz="1200" i="0" kern="1200">
                    <a:solidFill>
                      <a:schemeClr val="tx1"/>
                    </a:solidFill>
                    <a:effectLst/>
                    <a:latin typeface="+mn-lt"/>
                    <a:ea typeface="+mn-ea"/>
                    <a:cs typeface="+mn-cs"/>
                  </a:rPr>
                  <a:t>𝑣</a:t>
                </a:r>
                <a:r>
                  <a:rPr lang="en-US" altLang="zh-CN" sz="1200" kern="1200" dirty="0">
                    <a:solidFill>
                      <a:schemeClr val="tx1"/>
                    </a:solidFill>
                    <a:effectLst/>
                    <a:latin typeface="+mn-lt"/>
                    <a:ea typeface="+mn-ea"/>
                    <a:cs typeface="+mn-cs"/>
                  </a:rPr>
                  <a:t>, …. By applying the triangle inequality, we can show that among </a:t>
                </a:r>
                <a:r>
                  <a:rPr lang="en-US" altLang="zh-CN" sz="1200" i="0" kern="1200">
                    <a:solidFill>
                      <a:schemeClr val="tx1"/>
                    </a:solidFill>
                    <a:effectLst/>
                    <a:latin typeface="+mn-lt"/>
                    <a:ea typeface="+mn-ea"/>
                    <a:cs typeface="+mn-cs"/>
                  </a:rPr>
                  <a:t>𝑣,𝑢</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1,𝑢</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2</a:t>
                </a:r>
                <a:r>
                  <a:rPr lang="en-US" altLang="zh-CN" sz="1200" kern="1200" dirty="0">
                    <a:solidFill>
                      <a:schemeClr val="tx1"/>
                    </a:solidFill>
                    <a:effectLst/>
                    <a:latin typeface="+mn-lt"/>
                    <a:ea typeface="+mn-ea"/>
                    <a:cs typeface="+mn-cs"/>
                  </a:rPr>
                  <a:t>, …. This further implies</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mc:Fallback>
      </mc:AlternateContent>
      <p:sp>
        <p:nvSpPr>
          <p:cNvPr id="4" name="灯片编号占位符 3"/>
          <p:cNvSpPr>
            <a:spLocks noGrp="1"/>
          </p:cNvSpPr>
          <p:nvPr>
            <p:ph type="sldNum" sz="quarter" idx="5"/>
          </p:nvPr>
        </p:nvSpPr>
        <p:spPr/>
        <p:txBody>
          <a:bodyPr/>
          <a:lstStyle/>
          <a:p>
            <a:fld id="{81B94037-D528-41CB-A141-16253EE7D565}" type="slidenum">
              <a:rPr lang="zh-CN" altLang="en-US" smtClean="0"/>
              <a:t>6</a:t>
            </a:fld>
            <a:endParaRPr lang="zh-CN" altLang="en-US"/>
          </a:p>
        </p:txBody>
      </p:sp>
    </p:spTree>
    <p:extLst>
      <p:ext uri="{BB962C8B-B14F-4D97-AF65-F5344CB8AC3E}">
        <p14:creationId xmlns:p14="http://schemas.microsoft.com/office/powerpoint/2010/main" val="1427646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Example: </a:t>
                </a:r>
                <a:r>
                  <a:rPr lang="en-US" altLang="zh-CN" sz="1200" i="0" dirty="0">
                    <a:latin typeface="Cambria Math" panose="02040503050406030204" pitchFamily="18" charset="0"/>
                  </a:rPr>
                  <a:t>\{(1,1,1)×5,(1,−1,−1),(−1,−1,1),(−1,1,−1)\}</a:t>
                </a:r>
                <a:endParaRPr lang="en-US" altLang="zh-CN" sz="1200" dirty="0"/>
              </a:p>
            </p:txBody>
          </p:sp>
        </mc:Fallback>
      </mc:AlternateContent>
      <p:sp>
        <p:nvSpPr>
          <p:cNvPr id="4" name="灯片编号占位符 3"/>
          <p:cNvSpPr>
            <a:spLocks noGrp="1"/>
          </p:cNvSpPr>
          <p:nvPr>
            <p:ph type="sldNum" sz="quarter" idx="5"/>
          </p:nvPr>
        </p:nvSpPr>
        <p:spPr/>
        <p:txBody>
          <a:bodyPr/>
          <a:lstStyle/>
          <a:p>
            <a:fld id="{81B94037-D528-41CB-A141-16253EE7D565}" type="slidenum">
              <a:rPr lang="zh-CN" altLang="en-US" smtClean="0"/>
              <a:t>7</a:t>
            </a:fld>
            <a:endParaRPr lang="zh-CN" altLang="en-US"/>
          </a:p>
        </p:txBody>
      </p:sp>
    </p:spTree>
    <p:extLst>
      <p:ext uri="{BB962C8B-B14F-4D97-AF65-F5344CB8AC3E}">
        <p14:creationId xmlns:p14="http://schemas.microsoft.com/office/powerpoint/2010/main" val="2472790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a conclusion, we propose …. We also introduce a novel connection …, which can be of </a:t>
                </a:r>
                <a:r>
                  <a:rPr lang="en-US" altLang="zh-CN" sz="1200" kern="1200" dirty="0" err="1">
                    <a:solidFill>
                      <a:schemeClr val="tx1"/>
                    </a:solidFill>
                    <a:effectLst/>
                    <a:latin typeface="+mn-lt"/>
                    <a:ea typeface="+mn-ea"/>
                    <a:cs typeface="+mn-cs"/>
                  </a:rPr>
                  <a:t>indep</a:t>
                </a:r>
                <a:r>
                  <a:rPr lang="en-US" altLang="zh-CN" sz="1200" kern="1200" dirty="0">
                    <a:solidFill>
                      <a:schemeClr val="tx1"/>
                    </a:solidFill>
                    <a:effectLst/>
                    <a:latin typeface="+mn-lt"/>
                    <a:ea typeface="+mn-ea"/>
                    <a:cs typeface="+mn-cs"/>
                  </a:rPr>
                  <a:t>. interest. This connection can also be applied to give ….</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open question is that, although … are now polynomial in </a:t>
                </a:r>
                <a:r>
                  <a:rPr lang="en-US" altLang="zh-CN" sz="1200" i="0" kern="1200">
                    <a:solidFill>
                      <a:schemeClr val="tx1"/>
                    </a:solidFill>
                    <a:effectLst/>
                    <a:latin typeface="+mn-lt"/>
                    <a:ea typeface="+mn-ea"/>
                    <a:cs typeface="+mn-cs"/>
                  </a:rPr>
                  <a:t>𝑛</a:t>
                </a:r>
                <a:r>
                  <a:rPr lang="en-US" altLang="zh-CN" sz="1200" kern="1200" dirty="0">
                    <a:solidFill>
                      <a:schemeClr val="tx1"/>
                    </a:solidFill>
                    <a:effectLst/>
                    <a:latin typeface="+mn-lt"/>
                    <a:ea typeface="+mn-ea"/>
                    <a:cs typeface="+mn-cs"/>
                  </a:rPr>
                  <a:t>, still a large gap. How to close the gap? And what is the best distortion can be </a:t>
                </a:r>
                <a:r>
                  <a:rPr lang="en-US" altLang="zh-CN" sz="1200" kern="1200">
                    <a:solidFill>
                      <a:schemeClr val="tx1"/>
                    </a:solidFill>
                    <a:effectLst/>
                    <a:latin typeface="+mn-lt"/>
                    <a:ea typeface="+mn-ea"/>
                    <a:cs typeface="+mn-cs"/>
                  </a:rPr>
                  <a:t>achieved?</a:t>
                </a:r>
                <a:endParaRPr lang="zh-CN" altLang="zh-CN" sz="1200" kern="1200" dirty="0">
                  <a:solidFill>
                    <a:schemeClr val="tx1"/>
                  </a:solidFill>
                  <a:effectLst/>
                  <a:latin typeface="+mn-lt"/>
                  <a:ea typeface="+mn-ea"/>
                  <a:cs typeface="+mn-cs"/>
                </a:endParaRPr>
              </a:p>
            </p:txBody>
          </p:sp>
        </mc:Fallback>
      </mc:AlternateContent>
      <p:sp>
        <p:nvSpPr>
          <p:cNvPr id="4" name="灯片编号占位符 3"/>
          <p:cNvSpPr>
            <a:spLocks noGrp="1"/>
          </p:cNvSpPr>
          <p:nvPr>
            <p:ph type="sldNum" sz="quarter" idx="5"/>
          </p:nvPr>
        </p:nvSpPr>
        <p:spPr/>
        <p:txBody>
          <a:bodyPr/>
          <a:lstStyle/>
          <a:p>
            <a:fld id="{81B94037-D528-41CB-A141-16253EE7D565}" type="slidenum">
              <a:rPr lang="zh-CN" altLang="en-US" smtClean="0"/>
              <a:t>8</a:t>
            </a:fld>
            <a:endParaRPr lang="zh-CN" altLang="en-US"/>
          </a:p>
        </p:txBody>
      </p:sp>
    </p:spTree>
    <p:extLst>
      <p:ext uri="{BB962C8B-B14F-4D97-AF65-F5344CB8AC3E}">
        <p14:creationId xmlns:p14="http://schemas.microsoft.com/office/powerpoint/2010/main" val="1522729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turn to the Tucker’s Lemma, a comb. form of …. This lemma says, given a </a:t>
                </a:r>
                <a:r>
                  <a:rPr lang="en-US" altLang="zh-CN" sz="1200" kern="1200" dirty="0" err="1">
                    <a:solidFill>
                      <a:schemeClr val="tx1"/>
                    </a:solidFill>
                    <a:effectLst/>
                    <a:latin typeface="+mn-lt"/>
                    <a:ea typeface="+mn-ea"/>
                    <a:cs typeface="+mn-cs"/>
                  </a:rPr>
                  <a:t>triang</a:t>
                </a:r>
                <a:r>
                  <a:rPr lang="en-US" altLang="zh-CN" sz="1200" kern="1200" dirty="0">
                    <a:solidFill>
                      <a:schemeClr val="tx1"/>
                    </a:solidFill>
                    <a:effectLst/>
                    <a:latin typeface="+mn-lt"/>
                    <a:ea typeface="+mn-ea"/>
                    <a:cs typeface="+mn-cs"/>
                  </a:rPr>
                  <a:t>.</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 that is, dividing the ball into d-dimensional simplices. Suppose we assign every vertex a label, </a:t>
                </a:r>
                <a:r>
                  <a:rPr lang="en-US" altLang="zh-CN" sz="1200" kern="1200" dirty="0" err="1">
                    <a:solidFill>
                      <a:schemeClr val="tx1"/>
                    </a:solidFill>
                    <a:effectLst/>
                    <a:latin typeface="+mn-lt"/>
                    <a:ea typeface="+mn-ea"/>
                    <a:cs typeface="+mn-cs"/>
                  </a:rPr>
                  <a:t>corresp</a:t>
                </a:r>
                <a:r>
                  <a:rPr lang="en-US" altLang="zh-CN" sz="1200" kern="1200" dirty="0">
                    <a:solidFill>
                      <a:schemeClr val="tx1"/>
                    </a:solidFill>
                    <a:effectLst/>
                    <a:latin typeface="+mn-lt"/>
                    <a:ea typeface="+mn-ea"/>
                    <a:cs typeface="+mn-cs"/>
                  </a:rPr>
                  <a:t>. to the coloring…. Note that there are at most </a:t>
                </a:r>
                <a:r>
                  <a:rPr lang="en-US" altLang="zh-CN" sz="1200" i="0" kern="1200">
                    <a:solidFill>
                      <a:schemeClr val="tx1"/>
                    </a:solidFill>
                    <a:effectLst/>
                    <a:latin typeface="+mn-lt"/>
                    <a:ea typeface="+mn-ea"/>
                    <a:cs typeface="+mn-cs"/>
                  </a:rPr>
                  <a:t>2𝑑</a:t>
                </a:r>
                <a:r>
                  <a:rPr lang="en-US" altLang="zh-CN" sz="1200" kern="1200" dirty="0">
                    <a:solidFill>
                      <a:schemeClr val="tx1"/>
                    </a:solidFill>
                    <a:effectLst/>
                    <a:latin typeface="+mn-lt"/>
                    <a:ea typeface="+mn-ea"/>
                    <a:cs typeface="+mn-cs"/>
                  </a:rPr>
                  <a:t> label types. If the labels of antipodal nodes on the boundary are exactly opposite. Then ….. As shown in the illustration.</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Now to prove …, the following steps: First, hard instance. Second, labelling. Third, show that antipodal nodes on the boundary have opposite labels. Then by Tucker’s Lemma, …. Finally, we need to show the comp. edge is far apart ….</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Let us walk through these steps one by one.</a:t>
                </a:r>
                <a:endParaRPr lang="zh-CN" altLang="zh-CN" sz="1200" kern="1200" dirty="0">
                  <a:solidFill>
                    <a:schemeClr val="tx1"/>
                  </a:solidFill>
                  <a:effectLst/>
                  <a:latin typeface="+mn-lt"/>
                  <a:ea typeface="+mn-ea"/>
                  <a:cs typeface="+mn-cs"/>
                </a:endParaRPr>
              </a:p>
            </p:txBody>
          </p:sp>
        </mc:Fallback>
      </mc:AlternateContent>
      <p:sp>
        <p:nvSpPr>
          <p:cNvPr id="4" name="灯片编号占位符 3"/>
          <p:cNvSpPr>
            <a:spLocks noGrp="1"/>
          </p:cNvSpPr>
          <p:nvPr>
            <p:ph type="sldNum" sz="quarter" idx="5"/>
          </p:nvPr>
        </p:nvSpPr>
        <p:spPr/>
        <p:txBody>
          <a:bodyPr/>
          <a:lstStyle/>
          <a:p>
            <a:fld id="{81B94037-D528-41CB-A141-16253EE7D565}" type="slidenum">
              <a:rPr lang="zh-CN" altLang="en-US" smtClean="0"/>
              <a:t>9</a:t>
            </a:fld>
            <a:endParaRPr lang="zh-CN" altLang="en-US"/>
          </a:p>
        </p:txBody>
      </p:sp>
    </p:spTree>
    <p:extLst>
      <p:ext uri="{BB962C8B-B14F-4D97-AF65-F5344CB8AC3E}">
        <p14:creationId xmlns:p14="http://schemas.microsoft.com/office/powerpoint/2010/main" val="348703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10EF3B-08C7-E972-6291-C1F27BFD16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F00FD64-F47D-C145-A155-54BA77CAE7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61A550B-E087-D306-AD13-BC64E0D61D73}"/>
              </a:ext>
            </a:extLst>
          </p:cNvPr>
          <p:cNvSpPr>
            <a:spLocks noGrp="1"/>
          </p:cNvSpPr>
          <p:nvPr>
            <p:ph type="dt" sz="half" idx="10"/>
          </p:nvPr>
        </p:nvSpPr>
        <p:spPr/>
        <p:txBody>
          <a:bodyPr/>
          <a:lstStyle/>
          <a:p>
            <a:fld id="{0C794A97-03EE-4D56-ABF4-6A7F6F1AC01C}" type="datetimeFigureOut">
              <a:rPr lang="zh-CN" altLang="en-US" smtClean="0"/>
              <a:t>2026/5/19</a:t>
            </a:fld>
            <a:endParaRPr lang="zh-CN" altLang="en-US"/>
          </a:p>
        </p:txBody>
      </p:sp>
      <p:sp>
        <p:nvSpPr>
          <p:cNvPr id="5" name="页脚占位符 4">
            <a:extLst>
              <a:ext uri="{FF2B5EF4-FFF2-40B4-BE49-F238E27FC236}">
                <a16:creationId xmlns:a16="http://schemas.microsoft.com/office/drawing/2014/main" id="{BAFD6A15-692C-539B-857B-752BB0D705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293F221-2946-AF74-8C95-8B559F4C6D5B}"/>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358321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6FCF5A-0CD6-13B8-DA9D-2A414BF47DD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ED3F399-F3F3-385E-77C2-6AC89F4347C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0E5911D-73FD-5913-ECEE-BF2F09B9B74F}"/>
              </a:ext>
            </a:extLst>
          </p:cNvPr>
          <p:cNvSpPr>
            <a:spLocks noGrp="1"/>
          </p:cNvSpPr>
          <p:nvPr>
            <p:ph type="dt" sz="half" idx="10"/>
          </p:nvPr>
        </p:nvSpPr>
        <p:spPr/>
        <p:txBody>
          <a:bodyPr/>
          <a:lstStyle/>
          <a:p>
            <a:fld id="{0C794A97-03EE-4D56-ABF4-6A7F6F1AC01C}" type="datetimeFigureOut">
              <a:rPr lang="zh-CN" altLang="en-US" smtClean="0"/>
              <a:t>2026/5/19</a:t>
            </a:fld>
            <a:endParaRPr lang="zh-CN" altLang="en-US"/>
          </a:p>
        </p:txBody>
      </p:sp>
      <p:sp>
        <p:nvSpPr>
          <p:cNvPr id="5" name="页脚占位符 4">
            <a:extLst>
              <a:ext uri="{FF2B5EF4-FFF2-40B4-BE49-F238E27FC236}">
                <a16:creationId xmlns:a16="http://schemas.microsoft.com/office/drawing/2014/main" id="{325E4EA4-968F-FC68-0A74-CE174CFAE7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5FBF4F-318F-3741-01B0-BE81EFD024E0}"/>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558947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FF0EBC9-F030-98C6-6176-61C5BBA5967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EB11CB3-59C6-B057-62F8-FADE0C30DE2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A3AEF0-174F-3122-E0E9-01592DBEF4D5}"/>
              </a:ext>
            </a:extLst>
          </p:cNvPr>
          <p:cNvSpPr>
            <a:spLocks noGrp="1"/>
          </p:cNvSpPr>
          <p:nvPr>
            <p:ph type="dt" sz="half" idx="10"/>
          </p:nvPr>
        </p:nvSpPr>
        <p:spPr/>
        <p:txBody>
          <a:bodyPr/>
          <a:lstStyle/>
          <a:p>
            <a:fld id="{0C794A97-03EE-4D56-ABF4-6A7F6F1AC01C}" type="datetimeFigureOut">
              <a:rPr lang="zh-CN" altLang="en-US" smtClean="0"/>
              <a:t>2026/5/19</a:t>
            </a:fld>
            <a:endParaRPr lang="zh-CN" altLang="en-US"/>
          </a:p>
        </p:txBody>
      </p:sp>
      <p:sp>
        <p:nvSpPr>
          <p:cNvPr id="5" name="页脚占位符 4">
            <a:extLst>
              <a:ext uri="{FF2B5EF4-FFF2-40B4-BE49-F238E27FC236}">
                <a16:creationId xmlns:a16="http://schemas.microsoft.com/office/drawing/2014/main" id="{24F54BDB-E224-7609-B008-979FDE8504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31903D-E6D6-0DD8-91D9-AF9DB202651F}"/>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240610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138830-C7C1-F2DD-6A6B-764B2C4493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4D66890-549C-BAF6-582A-125BF46D120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6C8EE36-AA76-E342-BDB5-B1249BBBFEFF}"/>
              </a:ext>
            </a:extLst>
          </p:cNvPr>
          <p:cNvSpPr>
            <a:spLocks noGrp="1"/>
          </p:cNvSpPr>
          <p:nvPr>
            <p:ph type="dt" sz="half" idx="10"/>
          </p:nvPr>
        </p:nvSpPr>
        <p:spPr/>
        <p:txBody>
          <a:bodyPr/>
          <a:lstStyle/>
          <a:p>
            <a:fld id="{0C794A97-03EE-4D56-ABF4-6A7F6F1AC01C}" type="datetimeFigureOut">
              <a:rPr lang="zh-CN" altLang="en-US" smtClean="0"/>
              <a:t>2026/5/19</a:t>
            </a:fld>
            <a:endParaRPr lang="zh-CN" altLang="en-US"/>
          </a:p>
        </p:txBody>
      </p:sp>
      <p:sp>
        <p:nvSpPr>
          <p:cNvPr id="5" name="页脚占位符 4">
            <a:extLst>
              <a:ext uri="{FF2B5EF4-FFF2-40B4-BE49-F238E27FC236}">
                <a16:creationId xmlns:a16="http://schemas.microsoft.com/office/drawing/2014/main" id="{54BC72D1-9559-885E-E538-69568B47D5C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CF54B2E-BE5B-5F16-FA2D-0B28D7C105A0}"/>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295873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0DE67C-EADE-6D08-54C5-9BF8C12D664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4288EB8-22A9-78D4-A19F-809604AAD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051C4A5-5B5D-209A-EB5C-91B6E730B287}"/>
              </a:ext>
            </a:extLst>
          </p:cNvPr>
          <p:cNvSpPr>
            <a:spLocks noGrp="1"/>
          </p:cNvSpPr>
          <p:nvPr>
            <p:ph type="dt" sz="half" idx="10"/>
          </p:nvPr>
        </p:nvSpPr>
        <p:spPr/>
        <p:txBody>
          <a:bodyPr/>
          <a:lstStyle/>
          <a:p>
            <a:fld id="{0C794A97-03EE-4D56-ABF4-6A7F6F1AC01C}" type="datetimeFigureOut">
              <a:rPr lang="zh-CN" altLang="en-US" smtClean="0"/>
              <a:t>2026/5/19</a:t>
            </a:fld>
            <a:endParaRPr lang="zh-CN" altLang="en-US"/>
          </a:p>
        </p:txBody>
      </p:sp>
      <p:sp>
        <p:nvSpPr>
          <p:cNvPr id="5" name="页脚占位符 4">
            <a:extLst>
              <a:ext uri="{FF2B5EF4-FFF2-40B4-BE49-F238E27FC236}">
                <a16:creationId xmlns:a16="http://schemas.microsoft.com/office/drawing/2014/main" id="{83434E95-A703-7F6E-19EC-A69AFD252E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7654AD-CC6C-CAFF-1F1C-47AA38D5B85D}"/>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244006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3E522D-8170-7DAD-70CE-4B9F664A31E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C1A8BE6-7603-6316-C584-363A796BB8F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B7A6583-E083-75C4-C980-887C1E41A52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0F8A9A2-702E-D964-27D6-3390130BC1BB}"/>
              </a:ext>
            </a:extLst>
          </p:cNvPr>
          <p:cNvSpPr>
            <a:spLocks noGrp="1"/>
          </p:cNvSpPr>
          <p:nvPr>
            <p:ph type="dt" sz="half" idx="10"/>
          </p:nvPr>
        </p:nvSpPr>
        <p:spPr/>
        <p:txBody>
          <a:bodyPr/>
          <a:lstStyle/>
          <a:p>
            <a:fld id="{0C794A97-03EE-4D56-ABF4-6A7F6F1AC01C}" type="datetimeFigureOut">
              <a:rPr lang="zh-CN" altLang="en-US" smtClean="0"/>
              <a:t>2026/5/19</a:t>
            </a:fld>
            <a:endParaRPr lang="zh-CN" altLang="en-US"/>
          </a:p>
        </p:txBody>
      </p:sp>
      <p:sp>
        <p:nvSpPr>
          <p:cNvPr id="6" name="页脚占位符 5">
            <a:extLst>
              <a:ext uri="{FF2B5EF4-FFF2-40B4-BE49-F238E27FC236}">
                <a16:creationId xmlns:a16="http://schemas.microsoft.com/office/drawing/2014/main" id="{D378BC46-67CA-F886-3476-0FA69647137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0AE80B0-BC49-19A2-60AC-2F235558328F}"/>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1021776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96A39F-C4F6-EFCD-4C16-37853813B5B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DCFF3E3-2F6C-60AC-4105-442512B560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86B5319-5756-01F0-6CAD-811AEE36605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166CA00-052B-5C76-EB1B-68C2D2BBFC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2FF77BA-A887-4B64-1C18-132BBA9CEA9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14591EC-EF95-40BF-E647-5A29B2DD8E80}"/>
              </a:ext>
            </a:extLst>
          </p:cNvPr>
          <p:cNvSpPr>
            <a:spLocks noGrp="1"/>
          </p:cNvSpPr>
          <p:nvPr>
            <p:ph type="dt" sz="half" idx="10"/>
          </p:nvPr>
        </p:nvSpPr>
        <p:spPr/>
        <p:txBody>
          <a:bodyPr/>
          <a:lstStyle/>
          <a:p>
            <a:fld id="{0C794A97-03EE-4D56-ABF4-6A7F6F1AC01C}" type="datetimeFigureOut">
              <a:rPr lang="zh-CN" altLang="en-US" smtClean="0"/>
              <a:t>2026/5/19</a:t>
            </a:fld>
            <a:endParaRPr lang="zh-CN" altLang="en-US"/>
          </a:p>
        </p:txBody>
      </p:sp>
      <p:sp>
        <p:nvSpPr>
          <p:cNvPr id="8" name="页脚占位符 7">
            <a:extLst>
              <a:ext uri="{FF2B5EF4-FFF2-40B4-BE49-F238E27FC236}">
                <a16:creationId xmlns:a16="http://schemas.microsoft.com/office/drawing/2014/main" id="{A043A4A7-BF1E-74F1-5D2F-CB488A5C93B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BA92FFF-0614-55CF-42D6-5F2A0C4035C2}"/>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1349154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3EE8C5-5C3C-4BDD-15C6-F437B28A999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AE3171D-BD71-47E4-4EE4-165E051A5F27}"/>
              </a:ext>
            </a:extLst>
          </p:cNvPr>
          <p:cNvSpPr>
            <a:spLocks noGrp="1"/>
          </p:cNvSpPr>
          <p:nvPr>
            <p:ph type="dt" sz="half" idx="10"/>
          </p:nvPr>
        </p:nvSpPr>
        <p:spPr/>
        <p:txBody>
          <a:bodyPr/>
          <a:lstStyle/>
          <a:p>
            <a:fld id="{0C794A97-03EE-4D56-ABF4-6A7F6F1AC01C}" type="datetimeFigureOut">
              <a:rPr lang="zh-CN" altLang="en-US" smtClean="0"/>
              <a:t>2026/5/19</a:t>
            </a:fld>
            <a:endParaRPr lang="zh-CN" altLang="en-US"/>
          </a:p>
        </p:txBody>
      </p:sp>
      <p:sp>
        <p:nvSpPr>
          <p:cNvPr id="4" name="页脚占位符 3">
            <a:extLst>
              <a:ext uri="{FF2B5EF4-FFF2-40B4-BE49-F238E27FC236}">
                <a16:creationId xmlns:a16="http://schemas.microsoft.com/office/drawing/2014/main" id="{E5E6290F-5710-1F29-CA6C-88651E95B28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11658D7-C58D-18DA-4371-73E792878778}"/>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312151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48F9AA-47EC-FD64-E412-118C98D0F260}"/>
              </a:ext>
            </a:extLst>
          </p:cNvPr>
          <p:cNvSpPr>
            <a:spLocks noGrp="1"/>
          </p:cNvSpPr>
          <p:nvPr>
            <p:ph type="dt" sz="half" idx="10"/>
          </p:nvPr>
        </p:nvSpPr>
        <p:spPr/>
        <p:txBody>
          <a:bodyPr/>
          <a:lstStyle/>
          <a:p>
            <a:fld id="{0C794A97-03EE-4D56-ABF4-6A7F6F1AC01C}" type="datetimeFigureOut">
              <a:rPr lang="zh-CN" altLang="en-US" smtClean="0"/>
              <a:t>2026/5/19</a:t>
            </a:fld>
            <a:endParaRPr lang="zh-CN" altLang="en-US"/>
          </a:p>
        </p:txBody>
      </p:sp>
      <p:sp>
        <p:nvSpPr>
          <p:cNvPr id="3" name="页脚占位符 2">
            <a:extLst>
              <a:ext uri="{FF2B5EF4-FFF2-40B4-BE49-F238E27FC236}">
                <a16:creationId xmlns:a16="http://schemas.microsoft.com/office/drawing/2014/main" id="{73B49B59-C73A-2C06-A4F6-61D98F1C23C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F3637FC-D980-F522-CA49-E8EA38FBD205}"/>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247443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828C02-9B64-C2D3-4DA2-0D6CEE621F4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CE3C428-3B0E-110A-18DA-F64636B4DF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FFCF0B3-9D64-7AA0-D6E3-9D90C0FE6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50ADB17-0618-7592-51AA-E885C9020215}"/>
              </a:ext>
            </a:extLst>
          </p:cNvPr>
          <p:cNvSpPr>
            <a:spLocks noGrp="1"/>
          </p:cNvSpPr>
          <p:nvPr>
            <p:ph type="dt" sz="half" idx="10"/>
          </p:nvPr>
        </p:nvSpPr>
        <p:spPr/>
        <p:txBody>
          <a:bodyPr/>
          <a:lstStyle/>
          <a:p>
            <a:fld id="{0C794A97-03EE-4D56-ABF4-6A7F6F1AC01C}" type="datetimeFigureOut">
              <a:rPr lang="zh-CN" altLang="en-US" smtClean="0"/>
              <a:t>2026/5/19</a:t>
            </a:fld>
            <a:endParaRPr lang="zh-CN" altLang="en-US"/>
          </a:p>
        </p:txBody>
      </p:sp>
      <p:sp>
        <p:nvSpPr>
          <p:cNvPr id="6" name="页脚占位符 5">
            <a:extLst>
              <a:ext uri="{FF2B5EF4-FFF2-40B4-BE49-F238E27FC236}">
                <a16:creationId xmlns:a16="http://schemas.microsoft.com/office/drawing/2014/main" id="{B955A1C3-0069-9F6C-4856-45C1A56ECAC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915DD8B-1145-C230-4F05-A6ECE84D0F8C}"/>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29864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09FAF8-9D6A-8FC0-2603-73637E47343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327A680-9126-84E1-84C4-99A0AADF1A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CC901E4-1EAD-9D2E-5B4B-FA6101067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1DF0958-3F19-5B9E-BD99-3D47B0C80D3D}"/>
              </a:ext>
            </a:extLst>
          </p:cNvPr>
          <p:cNvSpPr>
            <a:spLocks noGrp="1"/>
          </p:cNvSpPr>
          <p:nvPr>
            <p:ph type="dt" sz="half" idx="10"/>
          </p:nvPr>
        </p:nvSpPr>
        <p:spPr/>
        <p:txBody>
          <a:bodyPr/>
          <a:lstStyle/>
          <a:p>
            <a:fld id="{0C794A97-03EE-4D56-ABF4-6A7F6F1AC01C}" type="datetimeFigureOut">
              <a:rPr lang="zh-CN" altLang="en-US" smtClean="0"/>
              <a:t>2026/5/19</a:t>
            </a:fld>
            <a:endParaRPr lang="zh-CN" altLang="en-US"/>
          </a:p>
        </p:txBody>
      </p:sp>
      <p:sp>
        <p:nvSpPr>
          <p:cNvPr id="6" name="页脚占位符 5">
            <a:extLst>
              <a:ext uri="{FF2B5EF4-FFF2-40B4-BE49-F238E27FC236}">
                <a16:creationId xmlns:a16="http://schemas.microsoft.com/office/drawing/2014/main" id="{D7CD5995-B70F-60B1-A69C-ED1A076C4D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9985D3-BAA7-9581-6610-E0F93E302A28}"/>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1187382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C6C10FC-5458-F166-2728-99D26BAF9D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E470382-70F4-9FCE-4AC2-BAD82FF21B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F3F37EA-3F02-B09F-CE32-6A2DB40319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94A97-03EE-4D56-ABF4-6A7F6F1AC01C}" type="datetimeFigureOut">
              <a:rPr lang="zh-CN" altLang="en-US" smtClean="0"/>
              <a:t>2026/5/19</a:t>
            </a:fld>
            <a:endParaRPr lang="zh-CN" altLang="en-US"/>
          </a:p>
        </p:txBody>
      </p:sp>
      <p:sp>
        <p:nvSpPr>
          <p:cNvPr id="5" name="页脚占位符 4">
            <a:extLst>
              <a:ext uri="{FF2B5EF4-FFF2-40B4-BE49-F238E27FC236}">
                <a16:creationId xmlns:a16="http://schemas.microsoft.com/office/drawing/2014/main" id="{AE729684-6490-F225-7C5C-894A3E3B6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AD13AAD-C96C-DCAB-5403-374C7F79C0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4265806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3.png"/><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2.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1C34B-2975-9FA1-CF9A-5241F5371A6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8F6892C-71C5-99C2-5237-5A7FC91EA253}"/>
              </a:ext>
            </a:extLst>
          </p:cNvPr>
          <p:cNvSpPr>
            <a:spLocks noGrp="1"/>
          </p:cNvSpPr>
          <p:nvPr>
            <p:ph type="ctrTitle"/>
          </p:nvPr>
        </p:nvSpPr>
        <p:spPr>
          <a:xfrm>
            <a:off x="1039660" y="1600200"/>
            <a:ext cx="10112679" cy="1067388"/>
          </a:xfrm>
        </p:spPr>
        <p:txBody>
          <a:bodyPr/>
          <a:lstStyle/>
          <a:p>
            <a:r>
              <a:rPr lang="en-US" altLang="zh-CN" b="1" dirty="0">
                <a:solidFill>
                  <a:srgbClr val="00B0F0"/>
                </a:solidFill>
              </a:rPr>
              <a:t>Lower Bounds on Tree Covers</a:t>
            </a:r>
            <a:endParaRPr lang="zh-CN" altLang="en-US" dirty="0">
              <a:solidFill>
                <a:srgbClr val="00B0F0"/>
              </a:solidFill>
            </a:endParaRPr>
          </a:p>
        </p:txBody>
      </p:sp>
      <p:sp>
        <p:nvSpPr>
          <p:cNvPr id="3" name="副标题 2">
            <a:extLst>
              <a:ext uri="{FF2B5EF4-FFF2-40B4-BE49-F238E27FC236}">
                <a16:creationId xmlns:a16="http://schemas.microsoft.com/office/drawing/2014/main" id="{BA0F3EE2-A1E4-5C54-91BE-B5F9309B4AE0}"/>
              </a:ext>
            </a:extLst>
          </p:cNvPr>
          <p:cNvSpPr>
            <a:spLocks noGrp="1"/>
          </p:cNvSpPr>
          <p:nvPr>
            <p:ph type="subTitle" idx="1"/>
          </p:nvPr>
        </p:nvSpPr>
        <p:spPr>
          <a:xfrm>
            <a:off x="1524000" y="3602037"/>
            <a:ext cx="9144000" cy="2598347"/>
          </a:xfrm>
        </p:spPr>
        <p:txBody>
          <a:bodyPr>
            <a:normAutofit/>
          </a:bodyPr>
          <a:lstStyle/>
          <a:p>
            <a:r>
              <a:rPr lang="en-US" altLang="zh-CN" sz="3200" b="1" dirty="0"/>
              <a:t>Hangyu Xu</a:t>
            </a:r>
          </a:p>
          <a:p>
            <a:r>
              <a:rPr lang="en-US" altLang="zh-CN" sz="2800" b="1" dirty="0"/>
              <a:t>University of Science and Technology of China</a:t>
            </a:r>
          </a:p>
          <a:p>
            <a:endParaRPr lang="en-US" altLang="zh-CN" b="1" dirty="0"/>
          </a:p>
          <a:p>
            <a:endParaRPr lang="en-US" altLang="zh-CN" b="1" dirty="0"/>
          </a:p>
          <a:p>
            <a:r>
              <a:rPr lang="en-US" altLang="zh-CN" b="1" dirty="0"/>
              <a:t>Based on joint work with Yu Chen (NUS) and Zihan Tan (UMN)</a:t>
            </a:r>
            <a:endParaRPr lang="zh-CN" altLang="en-US" b="1" dirty="0"/>
          </a:p>
        </p:txBody>
      </p:sp>
    </p:spTree>
    <p:extLst>
      <p:ext uri="{BB962C8B-B14F-4D97-AF65-F5344CB8AC3E}">
        <p14:creationId xmlns:p14="http://schemas.microsoft.com/office/powerpoint/2010/main" val="3587128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6E240998-B9E4-43D1-7689-72209870A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000" y="3703460"/>
            <a:ext cx="2746801" cy="2611004"/>
          </a:xfrm>
          <a:prstGeom prst="rect">
            <a:avLst/>
          </a:prstGeom>
        </p:spPr>
      </p:pic>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BCA5721E-0727-C2E2-3244-9A524258A35F}"/>
                  </a:ext>
                </a:extLst>
              </p:cNvPr>
              <p:cNvSpPr>
                <a:spLocks noGrp="1"/>
              </p:cNvSpPr>
              <p:nvPr>
                <p:ph type="ctrTitle"/>
              </p:nvPr>
            </p:nvSpPr>
            <p:spPr>
              <a:xfrm>
                <a:off x="215029" y="162838"/>
                <a:ext cx="6154455" cy="898285"/>
              </a:xfrm>
            </p:spPr>
            <p:txBody>
              <a:bodyPr>
                <a:normAutofit fontScale="90000"/>
              </a:bodyPr>
              <a:lstStyle/>
              <a:p>
                <a14:m>
                  <m:oMath xmlns:m="http://schemas.openxmlformats.org/officeDocument/2006/math">
                    <m:d>
                      <m:dPr>
                        <m:ctrlPr>
                          <a:rPr lang="en-US" altLang="zh-CN" sz="5300" b="0" i="1" smtClean="0">
                            <a:latin typeface="Cambria Math" panose="02040503050406030204" pitchFamily="18" charset="0"/>
                          </a:rPr>
                        </m:ctrlPr>
                      </m:dPr>
                      <m:e>
                        <m:r>
                          <a:rPr lang="en-US" altLang="zh-CN" sz="5300" b="0" i="1" smtClean="0">
                            <a:latin typeface="Cambria Math" panose="02040503050406030204" pitchFamily="18" charset="0"/>
                          </a:rPr>
                          <m:t>𝛼</m:t>
                        </m:r>
                        <m:r>
                          <a:rPr lang="en-US" altLang="zh-CN" sz="5300" b="0" i="1" smtClean="0">
                            <a:latin typeface="Cambria Math" panose="02040503050406030204" pitchFamily="18" charset="0"/>
                          </a:rPr>
                          <m:t>,</m:t>
                        </m:r>
                        <m:r>
                          <a:rPr lang="en-US" altLang="zh-CN" sz="5300" b="0" i="1" smtClean="0">
                            <a:latin typeface="Cambria Math" panose="02040503050406030204" pitchFamily="18" charset="0"/>
                          </a:rPr>
                          <m:t>𝑘</m:t>
                        </m:r>
                      </m:e>
                    </m:d>
                  </m:oMath>
                </a14:m>
                <a:r>
                  <a:rPr lang="en-US" altLang="zh-CN" sz="5300" dirty="0"/>
                  <a:t>-Tree Cover </a:t>
                </a:r>
                <a:r>
                  <a:rPr lang="en-US" altLang="zh-CN" sz="3100" dirty="0"/>
                  <a:t>[</a:t>
                </a:r>
                <a:r>
                  <a:rPr lang="en-US" altLang="zh-CN" sz="3100" dirty="0">
                    <a:solidFill>
                      <a:schemeClr val="accent1"/>
                    </a:solidFill>
                  </a:rPr>
                  <a:t>GKR04</a:t>
                </a:r>
                <a:r>
                  <a:rPr lang="en-US" altLang="zh-CN" sz="3100" dirty="0"/>
                  <a:t>]</a:t>
                </a:r>
                <a:endParaRPr lang="zh-CN" altLang="en-US" sz="4800" dirty="0"/>
              </a:p>
            </p:txBody>
          </p:sp>
        </mc:Choice>
        <mc:Fallback xmlns="">
          <p:sp>
            <p:nvSpPr>
              <p:cNvPr id="2" name="标题 1">
                <a:extLst>
                  <a:ext uri="{FF2B5EF4-FFF2-40B4-BE49-F238E27FC236}">
                    <a16:creationId xmlns:a16="http://schemas.microsoft.com/office/drawing/2014/main" id="{BCA5721E-0727-C2E2-3244-9A524258A35F}"/>
                  </a:ext>
                </a:extLst>
              </p:cNvPr>
              <p:cNvSpPr>
                <a:spLocks noGrp="1" noRot="1" noChangeAspect="1" noMove="1" noResize="1" noEditPoints="1" noAdjustHandles="1" noChangeArrowheads="1" noChangeShapeType="1" noTextEdit="1"/>
              </p:cNvSpPr>
              <p:nvPr>
                <p:ph type="ctrTitle"/>
              </p:nvPr>
            </p:nvSpPr>
            <p:spPr>
              <a:xfrm>
                <a:off x="215029" y="162838"/>
                <a:ext cx="6154455" cy="898285"/>
              </a:xfrm>
              <a:blipFill>
                <a:blip r:embed="rId4"/>
                <a:stretch>
                  <a:fillRect t="-6803" r="-1584" b="-36735"/>
                </a:stretch>
              </a:blipFill>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id="{C16061C0-D50F-8760-77FF-7E7F16C24F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238" y="3655997"/>
            <a:ext cx="2918630" cy="2857056"/>
          </a:xfrm>
          <a:prstGeom prst="rect">
            <a:avLst/>
          </a:prstGeom>
        </p:spPr>
      </p:pic>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3EDD26B4-66D6-A76C-0243-2B002EEAB846}"/>
                  </a:ext>
                </a:extLst>
              </p:cNvPr>
              <p:cNvSpPr txBox="1"/>
              <p:nvPr/>
            </p:nvSpPr>
            <p:spPr>
              <a:xfrm>
                <a:off x="5742206" y="6307039"/>
                <a:ext cx="4510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𝑇</m:t>
                          </m:r>
                        </m:e>
                        <m:sub>
                          <m:r>
                            <a:rPr lang="en-US" altLang="zh-CN" i="1" dirty="0" smtClean="0">
                              <a:latin typeface="Cambria Math" panose="02040503050406030204" pitchFamily="18" charset="0"/>
                            </a:rPr>
                            <m:t>1</m:t>
                          </m:r>
                        </m:sub>
                      </m:sSub>
                    </m:oMath>
                  </m:oMathPara>
                </a14:m>
                <a:endParaRPr dirty="0"/>
              </a:p>
            </p:txBody>
          </p:sp>
        </mc:Choice>
        <mc:Fallback xmlns="">
          <p:sp>
            <p:nvSpPr>
              <p:cNvPr id="20" name="文本框 19">
                <a:extLst>
                  <a:ext uri="{FF2B5EF4-FFF2-40B4-BE49-F238E27FC236}">
                    <a16:creationId xmlns:a16="http://schemas.microsoft.com/office/drawing/2014/main" id="{3EDD26B4-66D6-A76C-0243-2B002EEAB846}"/>
                  </a:ext>
                </a:extLst>
              </p:cNvPr>
              <p:cNvSpPr txBox="1">
                <a:spLocks noRot="1" noChangeAspect="1" noMove="1" noResize="1" noEditPoints="1" noAdjustHandles="1" noChangeArrowheads="1" noChangeShapeType="1" noTextEdit="1"/>
              </p:cNvSpPr>
              <p:nvPr/>
            </p:nvSpPr>
            <p:spPr>
              <a:xfrm>
                <a:off x="5742206" y="6307039"/>
                <a:ext cx="451021"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3A1762E0-B726-1D20-1041-DBDFEB38FE5F}"/>
                  </a:ext>
                </a:extLst>
              </p:cNvPr>
              <p:cNvSpPr txBox="1"/>
              <p:nvPr/>
            </p:nvSpPr>
            <p:spPr>
              <a:xfrm>
                <a:off x="9063902" y="6302283"/>
                <a:ext cx="4675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𝑇</m:t>
                          </m:r>
                        </m:e>
                        <m:sub>
                          <m:r>
                            <a:rPr lang="en-US" altLang="zh-CN" i="1" dirty="0" smtClean="0">
                              <a:latin typeface="Cambria Math" panose="02040503050406030204" pitchFamily="18" charset="0"/>
                            </a:rPr>
                            <m:t>2</m:t>
                          </m:r>
                        </m:sub>
                      </m:sSub>
                    </m:oMath>
                  </m:oMathPara>
                </a14:m>
                <a:endParaRPr lang="zh-CN" altLang="en-US" dirty="0"/>
              </a:p>
            </p:txBody>
          </p:sp>
        </mc:Choice>
        <mc:Fallback xmlns="">
          <p:sp>
            <p:nvSpPr>
              <p:cNvPr id="21" name="文本框 20">
                <a:extLst>
                  <a:ext uri="{FF2B5EF4-FFF2-40B4-BE49-F238E27FC236}">
                    <a16:creationId xmlns:a16="http://schemas.microsoft.com/office/drawing/2014/main" id="{3A1762E0-B726-1D20-1041-DBDFEB38FE5F}"/>
                  </a:ext>
                </a:extLst>
              </p:cNvPr>
              <p:cNvSpPr txBox="1">
                <a:spLocks noRot="1" noChangeAspect="1" noMove="1" noResize="1" noEditPoints="1" noAdjustHandles="1" noChangeArrowheads="1" noChangeShapeType="1" noTextEdit="1"/>
              </p:cNvSpPr>
              <p:nvPr/>
            </p:nvSpPr>
            <p:spPr>
              <a:xfrm>
                <a:off x="9063902" y="6302283"/>
                <a:ext cx="467564" cy="369332"/>
              </a:xfrm>
              <a:prstGeom prst="rect">
                <a:avLst/>
              </a:prstGeom>
              <a:blipFill>
                <a:blip r:embed="rId7"/>
                <a:stretch>
                  <a:fillRect/>
                </a:stretch>
              </a:blipFill>
            </p:spPr>
            <p:txBody>
              <a:bodyPr/>
              <a:lstStyle/>
              <a:p>
                <a:r>
                  <a:rPr lang="zh-CN" altLang="en-US">
                    <a:noFill/>
                  </a:rPr>
                  <a:t> </a:t>
                </a:r>
              </a:p>
            </p:txBody>
          </p:sp>
        </mc:Fallback>
      </mc:AlternateContent>
      <p:grpSp>
        <p:nvGrpSpPr>
          <p:cNvPr id="24" name="组合 23">
            <a:extLst>
              <a:ext uri="{FF2B5EF4-FFF2-40B4-BE49-F238E27FC236}">
                <a16:creationId xmlns:a16="http://schemas.microsoft.com/office/drawing/2014/main" id="{25796182-E18B-8A19-E79D-E128734682B0}"/>
              </a:ext>
            </a:extLst>
          </p:cNvPr>
          <p:cNvGrpSpPr/>
          <p:nvPr/>
        </p:nvGrpSpPr>
        <p:grpSpPr>
          <a:xfrm>
            <a:off x="1077238" y="1409267"/>
            <a:ext cx="9989507" cy="2240379"/>
            <a:chOff x="407096" y="1402915"/>
            <a:chExt cx="9989507" cy="2240379"/>
          </a:xfrm>
        </p:grpSpPr>
        <p:sp>
          <p:nvSpPr>
            <p:cNvPr id="23" name="矩形 22">
              <a:extLst>
                <a:ext uri="{FF2B5EF4-FFF2-40B4-BE49-F238E27FC236}">
                  <a16:creationId xmlns:a16="http://schemas.microsoft.com/office/drawing/2014/main" id="{3025ED4F-FEDE-A341-2BC3-65599823E5EF}"/>
                </a:ext>
              </a:extLst>
            </p:cNvPr>
            <p:cNvSpPr/>
            <p:nvPr/>
          </p:nvSpPr>
          <p:spPr>
            <a:xfrm>
              <a:off x="407096" y="1402915"/>
              <a:ext cx="9989507" cy="1799088"/>
            </a:xfrm>
            <a:prstGeom prst="rect">
              <a:avLst/>
            </a:prstGeom>
            <a:solidFill>
              <a:schemeClr val="lt1">
                <a:alpha val="0"/>
              </a:schemeClr>
            </a:solidFill>
            <a:ln w="285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D4917283-2499-0607-B1DE-A06E5181BB2D}"/>
                    </a:ext>
                  </a:extLst>
                </p:cNvPr>
                <p:cNvSpPr txBox="1"/>
                <p:nvPr/>
              </p:nvSpPr>
              <p:spPr>
                <a:xfrm>
                  <a:off x="407096" y="1453019"/>
                  <a:ext cx="9979653" cy="1686487"/>
                </a:xfrm>
                <a:prstGeom prst="rect">
                  <a:avLst/>
                </a:prstGeom>
                <a:noFill/>
              </p:spPr>
              <p:txBody>
                <a:bodyPr wrap="square" rtlCol="0">
                  <a:spAutoFit/>
                </a:bodyPr>
                <a:lstStyle/>
                <a:p>
                  <a:r>
                    <a:rPr lang="en-US" altLang="zh-CN" sz="2000" dirty="0"/>
                    <a:t>Input: A metric space </a:t>
                  </a:r>
                  <a14:m>
                    <m:oMath xmlns:m="http://schemas.openxmlformats.org/officeDocument/2006/math">
                      <m:d>
                        <m:dPr>
                          <m:ctrlPr>
                            <a:rPr lang="en-US" altLang="zh-CN" sz="2000" i="1" dirty="0" smtClean="0">
                              <a:latin typeface="Cambria Math" panose="02040503050406030204" pitchFamily="18" charset="0"/>
                            </a:rPr>
                          </m:ctrlPr>
                        </m:dPr>
                        <m:e>
                          <m:r>
                            <a:rPr lang="en-US" altLang="zh-CN" sz="2000" i="1" dirty="0" err="1">
                              <a:latin typeface="Cambria Math" panose="02040503050406030204" pitchFamily="18" charset="0"/>
                            </a:rPr>
                            <m:t>𝑋</m:t>
                          </m:r>
                          <m:r>
                            <a:rPr lang="en-US" altLang="zh-CN" sz="2000" i="1" dirty="0" err="1">
                              <a:latin typeface="Cambria Math" panose="02040503050406030204" pitchFamily="18" charset="0"/>
                            </a:rPr>
                            <m:t>,</m:t>
                          </m:r>
                          <m:sSub>
                            <m:sSubPr>
                              <m:ctrlPr>
                                <a:rPr lang="en-US" altLang="zh-CN" sz="2000" i="1" dirty="0" err="1">
                                  <a:latin typeface="Cambria Math" panose="02040503050406030204" pitchFamily="18" charset="0"/>
                                </a:rPr>
                              </m:ctrlPr>
                            </m:sSubPr>
                            <m:e>
                              <m:r>
                                <a:rPr lang="en-US" altLang="zh-CN" sz="2000" i="1" dirty="0" err="1">
                                  <a:latin typeface="Cambria Math" panose="02040503050406030204" pitchFamily="18" charset="0"/>
                                </a:rPr>
                                <m:t>𝑑</m:t>
                              </m:r>
                            </m:e>
                            <m:sub>
                              <m:r>
                                <a:rPr lang="en-US" altLang="zh-CN" sz="2000" i="1" dirty="0" err="1">
                                  <a:latin typeface="Cambria Math" panose="02040503050406030204" pitchFamily="18" charset="0"/>
                                </a:rPr>
                                <m:t>𝑋</m:t>
                              </m:r>
                            </m:sub>
                          </m:sSub>
                        </m:e>
                      </m:d>
                    </m:oMath>
                  </a14:m>
                  <a:r>
                    <a:rPr lang="en-US" altLang="zh-CN" sz="2000" dirty="0"/>
                    <a:t> on </a:t>
                  </a:r>
                  <a14:m>
                    <m:oMath xmlns:m="http://schemas.openxmlformats.org/officeDocument/2006/math">
                      <m:d>
                        <m:dPr>
                          <m:begChr m:val="|"/>
                          <m:endChr m:val="|"/>
                          <m:ctrlPr>
                            <a:rPr lang="en-US" altLang="zh-CN" sz="2000" i="1" dirty="0" smtClean="0">
                              <a:latin typeface="Cambria Math" panose="02040503050406030204" pitchFamily="18" charset="0"/>
                            </a:rPr>
                          </m:ctrlPr>
                        </m:dPr>
                        <m:e>
                          <m:r>
                            <a:rPr lang="en-US" altLang="zh-CN" sz="2000" i="1" dirty="0">
                              <a:latin typeface="Cambria Math" panose="02040503050406030204" pitchFamily="18" charset="0"/>
                            </a:rPr>
                            <m:t>𝑋</m:t>
                          </m:r>
                        </m:e>
                      </m:d>
                      <m:r>
                        <a:rPr lang="en-US" altLang="zh-CN" sz="2000" i="1" dirty="0">
                          <a:latin typeface="Cambria Math" panose="02040503050406030204" pitchFamily="18" charset="0"/>
                        </a:rPr>
                        <m:t>=</m:t>
                      </m:r>
                      <m:r>
                        <a:rPr lang="en-US" altLang="zh-CN" sz="2000" i="1" dirty="0" smtClean="0">
                          <a:latin typeface="Cambria Math" panose="02040503050406030204" pitchFamily="18" charset="0"/>
                        </a:rPr>
                        <m:t>𝑛</m:t>
                      </m:r>
                    </m:oMath>
                  </a14:m>
                  <a:r>
                    <a:rPr lang="en-US" altLang="zh-CN" sz="2000" dirty="0"/>
                    <a:t> points</a:t>
                  </a:r>
                </a:p>
                <a:p>
                  <a:r>
                    <a:rPr lang="en-US" altLang="zh-CN" sz="2000" dirty="0"/>
                    <a:t>Output: </a:t>
                  </a:r>
                  <a14:m>
                    <m:oMath xmlns:m="http://schemas.openxmlformats.org/officeDocument/2006/math">
                      <m:r>
                        <a:rPr lang="en-US" altLang="zh-CN" sz="2000" b="0" i="1" dirty="0" smtClean="0">
                          <a:solidFill>
                            <a:schemeClr val="accent1"/>
                          </a:solidFill>
                          <a:latin typeface="Cambria Math" panose="02040503050406030204" pitchFamily="18" charset="0"/>
                        </a:rPr>
                        <m:t>𝑇</m:t>
                      </m:r>
                      <m:r>
                        <a:rPr lang="en-US" altLang="zh-CN" sz="2000" b="0" i="1" dirty="0" smtClean="0">
                          <a:solidFill>
                            <a:schemeClr val="accent1"/>
                          </a:solidFill>
                          <a:latin typeface="Cambria Math" panose="02040503050406030204" pitchFamily="18" charset="0"/>
                        </a:rPr>
                        <m:t>={</m:t>
                      </m:r>
                      <m:sSub>
                        <m:sSubPr>
                          <m:ctrlPr>
                            <a:rPr lang="en-US" altLang="zh-CN" sz="2000" i="1" dirty="0">
                              <a:solidFill>
                                <a:schemeClr val="accent1"/>
                              </a:solidFill>
                              <a:latin typeface="Cambria Math" panose="02040503050406030204" pitchFamily="18" charset="0"/>
                            </a:rPr>
                          </m:ctrlPr>
                        </m:sSubPr>
                        <m:e>
                          <m:r>
                            <a:rPr lang="en-US" altLang="zh-CN" sz="2000" b="0" i="1" dirty="0">
                              <a:solidFill>
                                <a:schemeClr val="accent1"/>
                              </a:solidFill>
                              <a:latin typeface="Cambria Math" panose="02040503050406030204" pitchFamily="18" charset="0"/>
                            </a:rPr>
                            <m:t>𝑇</m:t>
                          </m:r>
                        </m:e>
                        <m:sub>
                          <m:r>
                            <a:rPr lang="en-US" altLang="zh-CN" sz="2000" b="0" i="1" dirty="0">
                              <a:solidFill>
                                <a:schemeClr val="accent1"/>
                              </a:solidFill>
                              <a:latin typeface="Cambria Math" panose="02040503050406030204" pitchFamily="18" charset="0"/>
                            </a:rPr>
                            <m:t>1</m:t>
                          </m:r>
                        </m:sub>
                      </m:sSub>
                      <m:r>
                        <a:rPr lang="en-US" altLang="zh-CN" sz="2000" b="0" i="1" dirty="0">
                          <a:solidFill>
                            <a:schemeClr val="accent1"/>
                          </a:solidFill>
                          <a:latin typeface="Cambria Math" panose="02040503050406030204" pitchFamily="18" charset="0"/>
                        </a:rPr>
                        <m:t>,…</m:t>
                      </m:r>
                      <m:r>
                        <a:rPr lang="en-US" altLang="zh-CN" sz="2000" b="0" i="1" dirty="0" err="1">
                          <a:solidFill>
                            <a:schemeClr val="accent1"/>
                          </a:solidFill>
                          <a:latin typeface="Cambria Math" panose="02040503050406030204" pitchFamily="18" charset="0"/>
                        </a:rPr>
                        <m:t>,</m:t>
                      </m:r>
                      <m:sSub>
                        <m:sSubPr>
                          <m:ctrlPr>
                            <a:rPr lang="en-US" altLang="zh-CN" sz="2000" i="1" dirty="0" err="1">
                              <a:solidFill>
                                <a:schemeClr val="accent1"/>
                              </a:solidFill>
                              <a:latin typeface="Cambria Math" panose="02040503050406030204" pitchFamily="18" charset="0"/>
                            </a:rPr>
                          </m:ctrlPr>
                        </m:sSubPr>
                        <m:e>
                          <m:r>
                            <a:rPr lang="en-US" altLang="zh-CN" sz="2000" b="0" i="1" dirty="0" err="1">
                              <a:solidFill>
                                <a:schemeClr val="accent1"/>
                              </a:solidFill>
                              <a:latin typeface="Cambria Math" panose="02040503050406030204" pitchFamily="18" charset="0"/>
                            </a:rPr>
                            <m:t>𝑇</m:t>
                          </m:r>
                        </m:e>
                        <m:sub>
                          <m:r>
                            <a:rPr lang="en-US" altLang="zh-CN" sz="2000" b="0" i="1" dirty="0" err="1">
                              <a:solidFill>
                                <a:schemeClr val="accent1"/>
                              </a:solidFill>
                              <a:latin typeface="Cambria Math" panose="02040503050406030204" pitchFamily="18" charset="0"/>
                            </a:rPr>
                            <m:t>𝑘</m:t>
                          </m:r>
                        </m:sub>
                      </m:sSub>
                      <m:r>
                        <a:rPr lang="en-US" altLang="zh-CN" sz="2000" b="0" i="1" dirty="0" smtClean="0">
                          <a:solidFill>
                            <a:schemeClr val="accent1"/>
                          </a:solidFill>
                          <a:latin typeface="Cambria Math" panose="02040503050406030204" pitchFamily="18" charset="0"/>
                        </a:rPr>
                        <m:t>}</m:t>
                      </m:r>
                    </m:oMath>
                  </a14:m>
                  <a:r>
                    <a:rPr lang="en-US" altLang="zh-CN" sz="2000" dirty="0">
                      <a:solidFill>
                        <a:schemeClr val="accent1"/>
                      </a:solidFill>
                    </a:rPr>
                    <a:t> </a:t>
                  </a:r>
                  <a:r>
                    <a:rPr lang="en-US" altLang="zh-CN" sz="2000" dirty="0"/>
                    <a:t>of </a:t>
                  </a:r>
                  <a14:m>
                    <m:oMath xmlns:m="http://schemas.openxmlformats.org/officeDocument/2006/math">
                      <m:r>
                        <a:rPr lang="en-US" altLang="zh-CN" sz="2000" b="0" i="1" smtClean="0">
                          <a:latin typeface="Cambria Math" panose="02040503050406030204" pitchFamily="18" charset="0"/>
                        </a:rPr>
                        <m:t>𝑘</m:t>
                      </m:r>
                    </m:oMath>
                  </a14:m>
                  <a:r>
                    <a:rPr lang="en-US" altLang="zh-CN" sz="2000" dirty="0"/>
                    <a:t> (edge-weighted) trees on </a:t>
                  </a:r>
                  <a14:m>
                    <m:oMath xmlns:m="http://schemas.openxmlformats.org/officeDocument/2006/math">
                      <m:r>
                        <a:rPr lang="en-US" altLang="zh-CN" sz="2000" i="1" dirty="0" smtClean="0">
                          <a:latin typeface="Cambria Math" panose="02040503050406030204" pitchFamily="18" charset="0"/>
                        </a:rPr>
                        <m:t>𝑋</m:t>
                      </m:r>
                    </m:oMath>
                  </a14:m>
                  <a:r>
                    <a:rPr lang="en-US" altLang="zh-CN" sz="2000" dirty="0"/>
                    <a:t>, </a:t>
                  </a:r>
                </a:p>
                <a:p>
                  <a:r>
                    <a:rPr lang="en-US" altLang="zh-CN" sz="2000" dirty="0"/>
                    <a:t>	</a:t>
                  </a:r>
                  <a:r>
                    <a:rPr lang="en-US" altLang="zh-CN" sz="2000" dirty="0" err="1"/>
                    <a:t>s.t.</a:t>
                  </a:r>
                  <a:r>
                    <a:rPr lang="en-US" altLang="zh-CN" sz="2000" dirty="0"/>
                    <a:t> </a:t>
                  </a:r>
                  <a14:m>
                    <m:oMath xmlns:m="http://schemas.openxmlformats.org/officeDocument/2006/math">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𝑥</m:t>
                      </m:r>
                      <m:r>
                        <a:rPr lang="en-US" altLang="zh-CN" sz="2000" i="1" dirty="0" err="1">
                          <a:latin typeface="Cambria Math" panose="02040503050406030204" pitchFamily="18" charset="0"/>
                        </a:rPr>
                        <m:t>,</m:t>
                      </m:r>
                      <m:r>
                        <a:rPr lang="en-US" altLang="zh-CN" sz="2000" i="1" dirty="0" err="1" smtClean="0">
                          <a:latin typeface="Cambria Math" panose="02040503050406030204" pitchFamily="18" charset="0"/>
                        </a:rPr>
                        <m:t>𝑦</m:t>
                      </m:r>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𝑋</m:t>
                      </m:r>
                    </m:oMath>
                  </a14:m>
                  <a:r>
                    <a:rPr lang="en-US" altLang="zh-CN" sz="2000" dirty="0"/>
                    <a:t>:</a:t>
                  </a:r>
                </a:p>
                <a:p>
                  <a:pPr marL="1257300" lvl="2" indent="-342900">
                    <a:buFont typeface="Arial" panose="020B0604020202020204" pitchFamily="34" charset="0"/>
                    <a:buChar char="•"/>
                  </a:pPr>
                  <a14:m>
                    <m:oMath xmlns:m="http://schemas.openxmlformats.org/officeDocument/2006/math">
                      <m:r>
                        <a:rPr lang="en-US" altLang="zh-CN" sz="2000" b="0" i="1" dirty="0" smtClean="0">
                          <a:latin typeface="Cambria Math" panose="02040503050406030204" pitchFamily="18" charset="0"/>
                        </a:rPr>
                        <m:t>∀</m:t>
                      </m:r>
                      <m:r>
                        <a:rPr lang="en-US" altLang="zh-CN" sz="2000" i="1" dirty="0" smtClean="0">
                          <a:latin typeface="Cambria Math" panose="02040503050406030204" pitchFamily="18" charset="0"/>
                        </a:rPr>
                        <m:t>1</m:t>
                      </m:r>
                      <m:r>
                        <a:rPr lang="en-US" altLang="zh-CN" sz="2000" i="1" dirty="0">
                          <a:latin typeface="Cambria Math" panose="02040503050406030204" pitchFamily="18" charset="0"/>
                        </a:rPr>
                        <m:t>≤</m:t>
                      </m:r>
                      <m:r>
                        <a:rPr lang="en-US" altLang="zh-CN" sz="2000" i="1" dirty="0" err="1">
                          <a:latin typeface="Cambria Math" panose="02040503050406030204" pitchFamily="18" charset="0"/>
                        </a:rPr>
                        <m:t>𝑖</m:t>
                      </m:r>
                      <m:r>
                        <a:rPr lang="en-US" altLang="zh-CN" sz="2000" i="1" dirty="0">
                          <a:latin typeface="Cambria Math" panose="02040503050406030204" pitchFamily="18" charset="0"/>
                        </a:rPr>
                        <m:t>≤</m:t>
                      </m:r>
                      <m:r>
                        <a:rPr lang="en-US" altLang="zh-CN" sz="2000" i="1" dirty="0" smtClean="0">
                          <a:latin typeface="Cambria Math" panose="02040503050406030204" pitchFamily="18" charset="0"/>
                        </a:rPr>
                        <m:t>𝑘</m:t>
                      </m:r>
                    </m:oMath>
                  </a14:m>
                  <a:r>
                    <a:rPr lang="en-US" altLang="zh-CN" sz="2000" dirty="0"/>
                    <a:t>, </a:t>
                  </a:r>
                  <a14:m>
                    <m:oMath xmlns:m="http://schemas.openxmlformats.org/officeDocument/2006/math">
                      <m:sSub>
                        <m:sSubPr>
                          <m:ctrlPr>
                            <a:rPr lang="en-US" altLang="zh-CN" sz="2000" i="1" dirty="0" smtClean="0">
                              <a:solidFill>
                                <a:schemeClr val="accent1"/>
                              </a:solidFill>
                              <a:latin typeface="Cambria Math" panose="02040503050406030204" pitchFamily="18" charset="0"/>
                            </a:rPr>
                          </m:ctrlPr>
                        </m:sSubPr>
                        <m:e>
                          <m:r>
                            <m:rPr>
                              <m:sty m:val="p"/>
                            </m:rPr>
                            <a:rPr lang="en-US" altLang="zh-CN" sz="2000" b="0" i="0" dirty="0" err="1">
                              <a:solidFill>
                                <a:schemeClr val="accent1"/>
                              </a:solidFill>
                              <a:latin typeface="Cambria Math" panose="02040503050406030204" pitchFamily="18" charset="0"/>
                            </a:rPr>
                            <m:t>dist</m:t>
                          </m:r>
                        </m:e>
                        <m:sub>
                          <m:sSub>
                            <m:sSubPr>
                              <m:ctrlPr>
                                <a:rPr lang="en-US" altLang="zh-CN" sz="2000" i="1" dirty="0" err="1">
                                  <a:solidFill>
                                    <a:schemeClr val="accent1"/>
                                  </a:solidFill>
                                  <a:latin typeface="Cambria Math" panose="02040503050406030204" pitchFamily="18" charset="0"/>
                                </a:rPr>
                              </m:ctrlPr>
                            </m:sSubPr>
                            <m:e>
                              <m:r>
                                <a:rPr lang="en-US" altLang="zh-CN" sz="2000" b="0" i="1" dirty="0" err="1">
                                  <a:solidFill>
                                    <a:schemeClr val="accent1"/>
                                  </a:solidFill>
                                  <a:latin typeface="Cambria Math" panose="02040503050406030204" pitchFamily="18" charset="0"/>
                                </a:rPr>
                                <m:t>𝑇</m:t>
                              </m:r>
                            </m:e>
                            <m:sub>
                              <m:r>
                                <a:rPr lang="en-US" altLang="zh-CN" sz="2000" b="0" i="1" dirty="0" err="1">
                                  <a:solidFill>
                                    <a:schemeClr val="accent1"/>
                                  </a:solidFill>
                                  <a:latin typeface="Cambria Math" panose="02040503050406030204" pitchFamily="18" charset="0"/>
                                </a:rPr>
                                <m:t>𝑖</m:t>
                              </m:r>
                            </m:sub>
                          </m:sSub>
                        </m:sub>
                      </m:sSub>
                      <m:d>
                        <m:dPr>
                          <m:ctrlPr>
                            <a:rPr lang="en-US" altLang="zh-CN" sz="2000" i="1" dirty="0">
                              <a:solidFill>
                                <a:schemeClr val="accent1"/>
                              </a:solidFill>
                              <a:latin typeface="Cambria Math" panose="02040503050406030204" pitchFamily="18" charset="0"/>
                            </a:rPr>
                          </m:ctrlPr>
                        </m:dPr>
                        <m:e>
                          <m:r>
                            <a:rPr lang="en-US" altLang="zh-CN" sz="2000" b="0" i="1" dirty="0" err="1">
                              <a:solidFill>
                                <a:schemeClr val="accent1"/>
                              </a:solidFill>
                              <a:latin typeface="Cambria Math" panose="02040503050406030204" pitchFamily="18" charset="0"/>
                            </a:rPr>
                            <m:t>𝑥</m:t>
                          </m:r>
                          <m:r>
                            <a:rPr lang="en-US" altLang="zh-CN" sz="2000" b="0" i="1" dirty="0" err="1">
                              <a:solidFill>
                                <a:schemeClr val="accent1"/>
                              </a:solidFill>
                              <a:latin typeface="Cambria Math" panose="02040503050406030204" pitchFamily="18" charset="0"/>
                            </a:rPr>
                            <m:t>,</m:t>
                          </m:r>
                          <m:r>
                            <a:rPr lang="en-US" altLang="zh-CN" sz="2000" b="0" i="1" dirty="0" err="1">
                              <a:solidFill>
                                <a:schemeClr val="accent1"/>
                              </a:solidFill>
                              <a:latin typeface="Cambria Math" panose="02040503050406030204" pitchFamily="18" charset="0"/>
                            </a:rPr>
                            <m:t>𝑦</m:t>
                          </m:r>
                        </m:e>
                      </m:d>
                      <m:r>
                        <a:rPr lang="en-US" altLang="zh-CN" sz="2000" b="0" i="1" dirty="0">
                          <a:solidFill>
                            <a:schemeClr val="accent1"/>
                          </a:solidFill>
                          <a:latin typeface="Cambria Math" panose="02040503050406030204" pitchFamily="18" charset="0"/>
                        </a:rPr>
                        <m:t>≥</m:t>
                      </m:r>
                      <m:sSub>
                        <m:sSubPr>
                          <m:ctrlPr>
                            <a:rPr lang="en-US" altLang="zh-CN" sz="2000" i="1" dirty="0" err="1">
                              <a:solidFill>
                                <a:schemeClr val="accent1"/>
                              </a:solidFill>
                              <a:latin typeface="Cambria Math" panose="02040503050406030204" pitchFamily="18" charset="0"/>
                            </a:rPr>
                          </m:ctrlPr>
                        </m:sSubPr>
                        <m:e>
                          <m:r>
                            <a:rPr lang="en-US" altLang="zh-CN" sz="2000" b="0" i="1" dirty="0" err="1">
                              <a:solidFill>
                                <a:schemeClr val="accent1"/>
                              </a:solidFill>
                              <a:latin typeface="Cambria Math" panose="02040503050406030204" pitchFamily="18" charset="0"/>
                            </a:rPr>
                            <m:t>𝑑</m:t>
                          </m:r>
                        </m:e>
                        <m:sub>
                          <m:r>
                            <a:rPr lang="en-US" altLang="zh-CN" sz="2000" b="0" i="1" dirty="0" err="1">
                              <a:solidFill>
                                <a:schemeClr val="accent1"/>
                              </a:solidFill>
                              <a:latin typeface="Cambria Math" panose="02040503050406030204" pitchFamily="18" charset="0"/>
                            </a:rPr>
                            <m:t>𝑋</m:t>
                          </m:r>
                        </m:sub>
                      </m:sSub>
                      <m:d>
                        <m:dPr>
                          <m:ctrlPr>
                            <a:rPr lang="en-US" altLang="zh-CN" sz="2000" i="1" dirty="0">
                              <a:solidFill>
                                <a:schemeClr val="accent1"/>
                              </a:solidFill>
                              <a:latin typeface="Cambria Math" panose="02040503050406030204" pitchFamily="18" charset="0"/>
                            </a:rPr>
                          </m:ctrlPr>
                        </m:dPr>
                        <m:e>
                          <m:r>
                            <a:rPr lang="en-US" altLang="zh-CN" sz="2000" b="0" i="1" dirty="0" err="1">
                              <a:solidFill>
                                <a:schemeClr val="accent1"/>
                              </a:solidFill>
                              <a:latin typeface="Cambria Math" panose="02040503050406030204" pitchFamily="18" charset="0"/>
                            </a:rPr>
                            <m:t>𝑥</m:t>
                          </m:r>
                          <m:r>
                            <a:rPr lang="en-US" altLang="zh-CN" sz="2000" b="0" i="1" dirty="0" err="1">
                              <a:solidFill>
                                <a:schemeClr val="accent1"/>
                              </a:solidFill>
                              <a:latin typeface="Cambria Math" panose="02040503050406030204" pitchFamily="18" charset="0"/>
                            </a:rPr>
                            <m:t>,</m:t>
                          </m:r>
                          <m:r>
                            <a:rPr lang="en-US" altLang="zh-CN" sz="2000" b="0" i="1" dirty="0" err="1">
                              <a:solidFill>
                                <a:schemeClr val="accent1"/>
                              </a:solidFill>
                              <a:latin typeface="Cambria Math" panose="02040503050406030204" pitchFamily="18" charset="0"/>
                            </a:rPr>
                            <m:t>𝑦</m:t>
                          </m:r>
                        </m:e>
                      </m:d>
                    </m:oMath>
                  </a14:m>
                  <a:r>
                    <a:rPr lang="en-US" altLang="zh-CN" sz="2000" dirty="0"/>
                    <a:t>          </a:t>
                  </a:r>
                  <a14:m>
                    <m:oMath xmlns:m="http://schemas.openxmlformats.org/officeDocument/2006/math">
                      <m:r>
                        <a:rPr lang="en-US" altLang="zh-CN" sz="2000" b="0" i="1" dirty="0" smtClean="0">
                          <a:latin typeface="Cambria Math" panose="02040503050406030204" pitchFamily="18" charset="0"/>
                        </a:rPr>
                        <m:t>∀</m:t>
                      </m:r>
                      <m:sSub>
                        <m:sSubPr>
                          <m:ctrlPr>
                            <a:rPr lang="en-US" altLang="zh-CN" sz="2000" i="1" dirty="0" smtClean="0">
                              <a:latin typeface="Cambria Math" panose="02040503050406030204" pitchFamily="18" charset="0"/>
                            </a:rPr>
                          </m:ctrlPr>
                        </m:sSubPr>
                        <m:e>
                          <m:r>
                            <a:rPr lang="en-US" altLang="zh-CN" sz="2000" i="1" dirty="0" smtClean="0">
                              <a:latin typeface="Cambria Math" panose="02040503050406030204" pitchFamily="18" charset="0"/>
                            </a:rPr>
                            <m:t>𝑇</m:t>
                          </m:r>
                        </m:e>
                        <m:sub>
                          <m:r>
                            <a:rPr lang="en-US" altLang="zh-CN" sz="2000" i="1" dirty="0" err="1" smtClean="0">
                              <a:latin typeface="Cambria Math" panose="02040503050406030204" pitchFamily="18" charset="0"/>
                            </a:rPr>
                            <m:t>𝑖</m:t>
                          </m:r>
                        </m:sub>
                      </m:sSub>
                    </m:oMath>
                  </a14:m>
                  <a:r>
                    <a:rPr lang="en-US" altLang="zh-CN" sz="2000" dirty="0"/>
                    <a:t> is a </a:t>
                  </a:r>
                  <a:r>
                    <a:rPr lang="en-US" altLang="zh-CN" sz="2000" dirty="0">
                      <a:solidFill>
                        <a:schemeClr val="accent1"/>
                      </a:solidFill>
                    </a:rPr>
                    <a:t>dominating tree</a:t>
                  </a:r>
                </a:p>
                <a:p>
                  <a:pPr marL="1257300" lvl="2" indent="-342900">
                    <a:buFont typeface="Arial" panose="020B0604020202020204" pitchFamily="34" charset="0"/>
                    <a:buChar char="•"/>
                  </a:pPr>
                  <a14:m>
                    <m:oMath xmlns:m="http://schemas.openxmlformats.org/officeDocument/2006/math">
                      <m:r>
                        <a:rPr lang="en-US" altLang="zh-CN" sz="2000" b="0" i="1" dirty="0" smtClean="0">
                          <a:latin typeface="Cambria Math" panose="02040503050406030204" pitchFamily="18" charset="0"/>
                        </a:rPr>
                        <m:t>∃</m:t>
                      </m:r>
                      <m:r>
                        <a:rPr lang="en-US" altLang="zh-CN" sz="2000" i="1" dirty="0" smtClean="0">
                          <a:latin typeface="Cambria Math" panose="02040503050406030204" pitchFamily="18" charset="0"/>
                        </a:rPr>
                        <m:t>1</m:t>
                      </m:r>
                      <m:r>
                        <a:rPr lang="en-US" altLang="zh-CN" sz="2000" i="1" dirty="0">
                          <a:latin typeface="Cambria Math" panose="02040503050406030204" pitchFamily="18" charset="0"/>
                        </a:rPr>
                        <m:t>≤</m:t>
                      </m:r>
                      <m:r>
                        <a:rPr lang="en-US" altLang="zh-CN" sz="2000" i="1" dirty="0" err="1">
                          <a:latin typeface="Cambria Math" panose="02040503050406030204" pitchFamily="18" charset="0"/>
                        </a:rPr>
                        <m:t>𝑖</m:t>
                      </m:r>
                      <m:r>
                        <a:rPr lang="en-US" altLang="zh-CN" sz="2000" i="1" dirty="0">
                          <a:latin typeface="Cambria Math" panose="02040503050406030204" pitchFamily="18" charset="0"/>
                        </a:rPr>
                        <m:t>≤</m:t>
                      </m:r>
                      <m:r>
                        <a:rPr lang="en-US" altLang="zh-CN" sz="2000" i="1" dirty="0" smtClean="0">
                          <a:latin typeface="Cambria Math" panose="02040503050406030204" pitchFamily="18" charset="0"/>
                        </a:rPr>
                        <m:t>𝑘</m:t>
                      </m:r>
                    </m:oMath>
                  </a14:m>
                  <a:r>
                    <a:rPr lang="en-US" altLang="zh-CN" sz="2000" dirty="0"/>
                    <a:t>, </a:t>
                  </a:r>
                  <a:r>
                    <a:rPr lang="en-US" altLang="zh-CN" sz="2000" dirty="0" err="1"/>
                    <a:t>s.t.</a:t>
                  </a:r>
                  <a:r>
                    <a:rPr lang="en-US" altLang="zh-CN" sz="2000" dirty="0"/>
                    <a:t> </a:t>
                  </a:r>
                  <a14:m>
                    <m:oMath xmlns:m="http://schemas.openxmlformats.org/officeDocument/2006/math">
                      <m:sSub>
                        <m:sSubPr>
                          <m:ctrlPr>
                            <a:rPr lang="en-US" altLang="zh-CN" sz="2000" i="1" dirty="0" smtClean="0">
                              <a:solidFill>
                                <a:schemeClr val="accent1"/>
                              </a:solidFill>
                              <a:latin typeface="Cambria Math" panose="02040503050406030204" pitchFamily="18" charset="0"/>
                            </a:rPr>
                          </m:ctrlPr>
                        </m:sSubPr>
                        <m:e>
                          <m:r>
                            <m:rPr>
                              <m:nor/>
                            </m:rPr>
                            <a:rPr lang="en-US" altLang="zh-CN" sz="2000" i="0" dirty="0" smtClean="0">
                              <a:solidFill>
                                <a:schemeClr val="accent1"/>
                              </a:solidFill>
                              <a:latin typeface="Cambria Math" panose="02040503050406030204" pitchFamily="18" charset="0"/>
                            </a:rPr>
                            <m:t>dist</m:t>
                          </m:r>
                        </m:e>
                        <m:sub>
                          <m:sSub>
                            <m:sSubPr>
                              <m:ctrlPr>
                                <a:rPr lang="en-US" altLang="zh-CN" sz="2000" i="1" dirty="0" err="1" smtClean="0">
                                  <a:solidFill>
                                    <a:schemeClr val="accent1"/>
                                  </a:solidFill>
                                  <a:latin typeface="Cambria Math" panose="02040503050406030204" pitchFamily="18" charset="0"/>
                                </a:rPr>
                              </m:ctrlPr>
                            </m:sSubPr>
                            <m:e>
                              <m:r>
                                <a:rPr lang="en-US" altLang="zh-CN" sz="2000" b="0" i="1" dirty="0" err="1">
                                  <a:solidFill>
                                    <a:schemeClr val="accent1"/>
                                  </a:solidFill>
                                  <a:latin typeface="Cambria Math" panose="02040503050406030204" pitchFamily="18" charset="0"/>
                                </a:rPr>
                                <m:t>𝑇</m:t>
                              </m:r>
                            </m:e>
                            <m:sub>
                              <m:r>
                                <a:rPr lang="en-US" altLang="zh-CN" sz="2000" b="0" i="1" dirty="0" err="1">
                                  <a:solidFill>
                                    <a:schemeClr val="accent1"/>
                                  </a:solidFill>
                                  <a:latin typeface="Cambria Math" panose="02040503050406030204" pitchFamily="18" charset="0"/>
                                </a:rPr>
                                <m:t>𝑖</m:t>
                              </m:r>
                            </m:sub>
                          </m:sSub>
                        </m:sub>
                      </m:sSub>
                      <m:d>
                        <m:dPr>
                          <m:ctrlPr>
                            <a:rPr lang="en-US" altLang="zh-CN" sz="2000" i="1" dirty="0">
                              <a:solidFill>
                                <a:schemeClr val="accent1"/>
                              </a:solidFill>
                              <a:latin typeface="Cambria Math" panose="02040503050406030204" pitchFamily="18" charset="0"/>
                            </a:rPr>
                          </m:ctrlPr>
                        </m:dPr>
                        <m:e>
                          <m:r>
                            <a:rPr lang="en-US" altLang="zh-CN" sz="2000" b="0" i="1" dirty="0" err="1">
                              <a:solidFill>
                                <a:schemeClr val="accent1"/>
                              </a:solidFill>
                              <a:latin typeface="Cambria Math" panose="02040503050406030204" pitchFamily="18" charset="0"/>
                            </a:rPr>
                            <m:t>𝑥</m:t>
                          </m:r>
                          <m:r>
                            <a:rPr lang="en-US" altLang="zh-CN" sz="2000" b="0" i="1" dirty="0" err="1">
                              <a:solidFill>
                                <a:schemeClr val="accent1"/>
                              </a:solidFill>
                              <a:latin typeface="Cambria Math" panose="02040503050406030204" pitchFamily="18" charset="0"/>
                            </a:rPr>
                            <m:t>,</m:t>
                          </m:r>
                          <m:r>
                            <a:rPr lang="en-US" altLang="zh-CN" sz="2000" b="0" i="1" dirty="0" err="1">
                              <a:solidFill>
                                <a:schemeClr val="accent1"/>
                              </a:solidFill>
                              <a:latin typeface="Cambria Math" panose="02040503050406030204" pitchFamily="18" charset="0"/>
                            </a:rPr>
                            <m:t>𝑦</m:t>
                          </m:r>
                        </m:e>
                      </m:d>
                      <m:r>
                        <a:rPr lang="en-US" altLang="zh-CN" sz="2000" b="0" i="1" dirty="0">
                          <a:solidFill>
                            <a:schemeClr val="accent1"/>
                          </a:solidFill>
                          <a:latin typeface="Cambria Math" panose="02040503050406030204" pitchFamily="18" charset="0"/>
                        </a:rPr>
                        <m:t>≤</m:t>
                      </m:r>
                      <m:r>
                        <a:rPr lang="en-US" altLang="zh-CN" sz="2000" b="0" i="1" dirty="0" smtClean="0">
                          <a:solidFill>
                            <a:srgbClr val="FF0000"/>
                          </a:solidFill>
                          <a:latin typeface="Cambria Math" panose="02040503050406030204" pitchFamily="18" charset="0"/>
                        </a:rPr>
                        <m:t>𝛼</m:t>
                      </m:r>
                      <m:r>
                        <a:rPr lang="en-US" altLang="zh-CN" sz="2000" b="0" i="1" dirty="0">
                          <a:solidFill>
                            <a:schemeClr val="accent1"/>
                          </a:solidFill>
                          <a:latin typeface="Cambria Math" panose="02040503050406030204" pitchFamily="18" charset="0"/>
                        </a:rPr>
                        <m:t>⋅</m:t>
                      </m:r>
                      <m:sSub>
                        <m:sSubPr>
                          <m:ctrlPr>
                            <a:rPr lang="en-US" altLang="zh-CN" sz="2000" i="1" dirty="0" err="1">
                              <a:solidFill>
                                <a:schemeClr val="accent1"/>
                              </a:solidFill>
                              <a:latin typeface="Cambria Math" panose="02040503050406030204" pitchFamily="18" charset="0"/>
                            </a:rPr>
                          </m:ctrlPr>
                        </m:sSubPr>
                        <m:e>
                          <m:r>
                            <a:rPr lang="en-US" altLang="zh-CN" sz="2000" b="0" i="1" dirty="0" err="1">
                              <a:solidFill>
                                <a:schemeClr val="accent1"/>
                              </a:solidFill>
                              <a:latin typeface="Cambria Math" panose="02040503050406030204" pitchFamily="18" charset="0"/>
                            </a:rPr>
                            <m:t>𝑑</m:t>
                          </m:r>
                        </m:e>
                        <m:sub>
                          <m:r>
                            <a:rPr lang="en-US" altLang="zh-CN" sz="2000" b="0" i="1" dirty="0" err="1">
                              <a:solidFill>
                                <a:schemeClr val="accent1"/>
                              </a:solidFill>
                              <a:latin typeface="Cambria Math" panose="02040503050406030204" pitchFamily="18" charset="0"/>
                            </a:rPr>
                            <m:t>𝑋</m:t>
                          </m:r>
                        </m:sub>
                      </m:sSub>
                      <m:d>
                        <m:dPr>
                          <m:ctrlPr>
                            <a:rPr lang="en-US" altLang="zh-CN" sz="2000" i="1" dirty="0">
                              <a:solidFill>
                                <a:schemeClr val="accent1"/>
                              </a:solidFill>
                              <a:latin typeface="Cambria Math" panose="02040503050406030204" pitchFamily="18" charset="0"/>
                            </a:rPr>
                          </m:ctrlPr>
                        </m:dPr>
                        <m:e>
                          <m:r>
                            <a:rPr lang="en-US" altLang="zh-CN" sz="2000" b="0" i="1" dirty="0" err="1">
                              <a:solidFill>
                                <a:schemeClr val="accent1"/>
                              </a:solidFill>
                              <a:latin typeface="Cambria Math" panose="02040503050406030204" pitchFamily="18" charset="0"/>
                            </a:rPr>
                            <m:t>𝑥</m:t>
                          </m:r>
                          <m:r>
                            <a:rPr lang="en-US" altLang="zh-CN" sz="2000" b="0" i="1" dirty="0" err="1">
                              <a:solidFill>
                                <a:schemeClr val="accent1"/>
                              </a:solidFill>
                              <a:latin typeface="Cambria Math" panose="02040503050406030204" pitchFamily="18" charset="0"/>
                            </a:rPr>
                            <m:t>,</m:t>
                          </m:r>
                          <m:r>
                            <a:rPr lang="en-US" altLang="zh-CN" sz="2000" b="0" i="1" dirty="0" err="1">
                              <a:solidFill>
                                <a:schemeClr val="accent1"/>
                              </a:solidFill>
                              <a:latin typeface="Cambria Math" panose="02040503050406030204" pitchFamily="18" charset="0"/>
                            </a:rPr>
                            <m:t>𝑦</m:t>
                          </m:r>
                        </m:e>
                      </m:d>
                    </m:oMath>
                  </a14:m>
                  <a:endParaRPr lang="zh-CN" altLang="en-US" sz="2000" dirty="0"/>
                </a:p>
              </p:txBody>
            </p:sp>
          </mc:Choice>
          <mc:Fallback xmlns="">
            <p:sp>
              <p:nvSpPr>
                <p:cNvPr id="3" name="文本框 2">
                  <a:extLst>
                    <a:ext uri="{FF2B5EF4-FFF2-40B4-BE49-F238E27FC236}">
                      <a16:creationId xmlns:a16="http://schemas.microsoft.com/office/drawing/2014/main" id="{D4917283-2499-0607-B1DE-A06E5181BB2D}"/>
                    </a:ext>
                  </a:extLst>
                </p:cNvPr>
                <p:cNvSpPr txBox="1">
                  <a:spLocks noRot="1" noChangeAspect="1" noMove="1" noResize="1" noEditPoints="1" noAdjustHandles="1" noChangeArrowheads="1" noChangeShapeType="1" noTextEdit="1"/>
                </p:cNvSpPr>
                <p:nvPr/>
              </p:nvSpPr>
              <p:spPr>
                <a:xfrm>
                  <a:off x="407096" y="1453019"/>
                  <a:ext cx="9979653" cy="1686487"/>
                </a:xfrm>
                <a:prstGeom prst="rect">
                  <a:avLst/>
                </a:prstGeom>
                <a:blipFill>
                  <a:blip r:embed="rId8"/>
                  <a:stretch>
                    <a:fillRect l="-672" t="-1805" b="-3971"/>
                  </a:stretch>
                </a:blipFill>
              </p:spPr>
              <p:txBody>
                <a:bodyPr/>
                <a:lstStyle/>
                <a:p>
                  <a:r>
                    <a:rPr lang="zh-CN" altLang="en-US">
                      <a:noFill/>
                    </a:rPr>
                    <a:t> </a:t>
                  </a:r>
                </a:p>
              </p:txBody>
            </p:sp>
          </mc:Fallback>
        </mc:AlternateContent>
        <p:sp>
          <p:nvSpPr>
            <p:cNvPr id="4" name="箭头: 右 3">
              <a:extLst>
                <a:ext uri="{FF2B5EF4-FFF2-40B4-BE49-F238E27FC236}">
                  <a16:creationId xmlns:a16="http://schemas.microsoft.com/office/drawing/2014/main" id="{D11DDA54-FAF4-68EB-C086-58AC2D622A28}"/>
                </a:ext>
              </a:extLst>
            </p:cNvPr>
            <p:cNvSpPr/>
            <p:nvPr/>
          </p:nvSpPr>
          <p:spPr>
            <a:xfrm>
              <a:off x="5760013" y="2475901"/>
              <a:ext cx="381449" cy="1983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21C22520-C628-5747-4E53-A74D7719D6CB}"/>
                </a:ext>
              </a:extLst>
            </p:cNvPr>
            <p:cNvSpPr txBox="1"/>
            <p:nvPr/>
          </p:nvSpPr>
          <p:spPr>
            <a:xfrm>
              <a:off x="4133893" y="3273962"/>
              <a:ext cx="1963999" cy="369332"/>
            </a:xfrm>
            <a:prstGeom prst="rect">
              <a:avLst/>
            </a:prstGeom>
            <a:noFill/>
          </p:spPr>
          <p:txBody>
            <a:bodyPr wrap="none" rtlCol="0">
              <a:spAutoFit/>
            </a:bodyPr>
            <a:lstStyle/>
            <a:p>
              <a:r>
                <a:rPr lang="en-US" altLang="zh-CN" b="1" dirty="0">
                  <a:solidFill>
                    <a:schemeClr val="accent1"/>
                  </a:solidFill>
                </a:rPr>
                <a:t>distortion</a:t>
              </a:r>
              <a:r>
                <a:rPr lang="en-US" altLang="zh-CN" dirty="0"/>
                <a:t>/stretch</a:t>
              </a:r>
              <a:endParaRPr lang="zh-CN" altLang="en-US" dirty="0"/>
            </a:p>
          </p:txBody>
        </p:sp>
        <p:cxnSp>
          <p:nvCxnSpPr>
            <p:cNvPr id="7" name="直接连接符 6">
              <a:extLst>
                <a:ext uri="{FF2B5EF4-FFF2-40B4-BE49-F238E27FC236}">
                  <a16:creationId xmlns:a16="http://schemas.microsoft.com/office/drawing/2014/main" id="{7D59C304-E59D-9110-6FA0-B4B55ADC44C5}"/>
                </a:ext>
              </a:extLst>
            </p:cNvPr>
            <p:cNvCxnSpPr>
              <a:cxnSpLocks/>
            </p:cNvCxnSpPr>
            <p:nvPr/>
          </p:nvCxnSpPr>
          <p:spPr>
            <a:xfrm>
              <a:off x="5029081" y="3043470"/>
              <a:ext cx="0" cy="26155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pic>
        <p:nvPicPr>
          <p:cNvPr id="34" name="图片 33">
            <a:extLst>
              <a:ext uri="{FF2B5EF4-FFF2-40B4-BE49-F238E27FC236}">
                <a16:creationId xmlns:a16="http://schemas.microsoft.com/office/drawing/2014/main" id="{58EBF6E7-9C7A-D8AF-CFB4-1EBFEF2590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88014" y="3738341"/>
            <a:ext cx="2619340" cy="2541241"/>
          </a:xfrm>
          <a:prstGeom prst="rect">
            <a:avLst/>
          </a:prstGeom>
        </p:spPr>
      </p:pic>
    </p:spTree>
    <p:extLst>
      <p:ext uri="{BB962C8B-B14F-4D97-AF65-F5344CB8AC3E}">
        <p14:creationId xmlns:p14="http://schemas.microsoft.com/office/powerpoint/2010/main" val="123996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C104A-AAAA-E96E-98C1-EF7E560B5D34}"/>
            </a:ext>
          </a:extLst>
        </p:cNvPr>
        <p:cNvGrpSpPr/>
        <p:nvPr/>
      </p:nvGrpSpPr>
      <p:grpSpPr>
        <a:xfrm>
          <a:off x="0" y="0"/>
          <a:ext cx="0" cy="0"/>
          <a:chOff x="0" y="0"/>
          <a:chExt cx="0" cy="0"/>
        </a:xfrm>
      </p:grpSpPr>
      <p:sp>
        <p:nvSpPr>
          <p:cNvPr id="4" name="标题 1">
            <a:extLst>
              <a:ext uri="{FF2B5EF4-FFF2-40B4-BE49-F238E27FC236}">
                <a16:creationId xmlns:a16="http://schemas.microsoft.com/office/drawing/2014/main" id="{BE0AD50B-3662-BBE7-C8FD-CA1CA627B085}"/>
              </a:ext>
            </a:extLst>
          </p:cNvPr>
          <p:cNvSpPr txBox="1">
            <a:spLocks/>
          </p:cNvSpPr>
          <p:nvPr/>
        </p:nvSpPr>
        <p:spPr>
          <a:xfrm>
            <a:off x="215029" y="162838"/>
            <a:ext cx="6129404" cy="8982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dirty="0"/>
              <a:t>Previous Work</a:t>
            </a:r>
            <a:endParaRPr lang="zh-CN" altLang="en-US" sz="4800" dirty="0"/>
          </a:p>
        </p:txBody>
      </p:sp>
      <mc:AlternateContent xmlns:mc="http://schemas.openxmlformats.org/markup-compatibility/2006" xmlns:a14="http://schemas.microsoft.com/office/drawing/2010/main">
        <mc:Choice Requires="a14">
          <p:graphicFrame>
            <p:nvGraphicFramePr>
              <p:cNvPr id="9" name="表格 8">
                <a:extLst>
                  <a:ext uri="{FF2B5EF4-FFF2-40B4-BE49-F238E27FC236}">
                    <a16:creationId xmlns:a16="http://schemas.microsoft.com/office/drawing/2014/main" id="{BCB48EFE-EB72-C17B-31B5-F313955F31E0}"/>
                  </a:ext>
                </a:extLst>
              </p:cNvPr>
              <p:cNvGraphicFramePr>
                <a:graphicFrameLocks noGrp="1"/>
              </p:cNvGraphicFramePr>
              <p:nvPr>
                <p:extLst>
                  <p:ext uri="{D42A27DB-BD31-4B8C-83A1-F6EECF244321}">
                    <p14:modId xmlns:p14="http://schemas.microsoft.com/office/powerpoint/2010/main" val="2427637711"/>
                  </p:ext>
                </p:extLst>
              </p:nvPr>
            </p:nvGraphicFramePr>
            <p:xfrm>
              <a:off x="1768953" y="1320914"/>
              <a:ext cx="8127999" cy="4002651"/>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921892767"/>
                        </a:ext>
                      </a:extLst>
                    </a:gridCol>
                    <a:gridCol w="2709333">
                      <a:extLst>
                        <a:ext uri="{9D8B030D-6E8A-4147-A177-3AD203B41FA5}">
                          <a16:colId xmlns:a16="http://schemas.microsoft.com/office/drawing/2014/main" val="1633790742"/>
                        </a:ext>
                      </a:extLst>
                    </a:gridCol>
                    <a:gridCol w="2709333">
                      <a:extLst>
                        <a:ext uri="{9D8B030D-6E8A-4147-A177-3AD203B41FA5}">
                          <a16:colId xmlns:a16="http://schemas.microsoft.com/office/drawing/2014/main" val="256450849"/>
                        </a:ext>
                      </a:extLst>
                    </a:gridCol>
                  </a:tblGrid>
                  <a:tr h="444739">
                    <a:tc>
                      <a:txBody>
                        <a:bodyPr/>
                        <a:lstStyle/>
                        <a:p>
                          <a:pPr algn="ctr"/>
                          <a:r>
                            <a:rPr lang="en-US" altLang="zh-CN" dirty="0"/>
                            <a:t>Reference</a:t>
                          </a:r>
                          <a:endParaRPr lang="zh-CN" altLang="en-US" dirty="0"/>
                        </a:p>
                      </a:txBody>
                      <a:tcPr anchor="ctr"/>
                    </a:tc>
                    <a:tc>
                      <a:txBody>
                        <a:bodyPr/>
                        <a:lstStyle/>
                        <a:p>
                          <a:pPr algn="ctr"/>
                          <a:r>
                            <a:rPr lang="en-US" altLang="zh-CN" dirty="0"/>
                            <a:t>Number of trees</a:t>
                          </a:r>
                          <a:endParaRPr lang="zh-CN" altLang="en-US" dirty="0"/>
                        </a:p>
                      </a:txBody>
                      <a:tcPr anchor="ctr"/>
                    </a:tc>
                    <a:tc>
                      <a:txBody>
                        <a:bodyPr/>
                        <a:lstStyle/>
                        <a:p>
                          <a:pPr algn="ctr"/>
                          <a:r>
                            <a:rPr lang="en-US" altLang="zh-CN" dirty="0"/>
                            <a:t>Distortion</a:t>
                          </a:r>
                          <a:endParaRPr lang="zh-CN" altLang="en-US" dirty="0"/>
                        </a:p>
                      </a:txBody>
                      <a:tcPr anchor="ctr"/>
                    </a:tc>
                    <a:extLst>
                      <a:ext uri="{0D108BD9-81ED-4DB2-BD59-A6C34878D82A}">
                        <a16:rowId xmlns:a16="http://schemas.microsoft.com/office/drawing/2014/main" val="807378009"/>
                      </a:ext>
                    </a:extLst>
                  </a:tr>
                  <a:tr h="444739">
                    <a:tc>
                      <a:txBody>
                        <a:bodyPr/>
                        <a:lstStyle/>
                        <a:p>
                          <a:pPr algn="ctr"/>
                          <a:r>
                            <a:rPr lang="en-US" altLang="zh-CN" dirty="0"/>
                            <a:t>[</a:t>
                          </a:r>
                          <a:r>
                            <a:rPr lang="en-US" altLang="zh-CN" dirty="0">
                              <a:solidFill>
                                <a:schemeClr val="accent1"/>
                              </a:solidFill>
                            </a:rPr>
                            <a:t>RR98</a:t>
                          </a:r>
                          <a:r>
                            <a:rPr lang="en-US" altLang="zh-CN" dirty="0"/>
                            <a:t>]</a:t>
                          </a:r>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1</m:t>
                                </m:r>
                              </m:oMath>
                            </m:oMathPara>
                          </a14:m>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e>
                                </m:d>
                              </m:oMath>
                            </m:oMathPara>
                          </a14:m>
                          <a:endParaRPr lang="zh-CN" altLang="en-US" dirty="0"/>
                        </a:p>
                      </a:txBody>
                      <a:tcPr anchor="ctr"/>
                    </a:tc>
                    <a:extLst>
                      <a:ext uri="{0D108BD9-81ED-4DB2-BD59-A6C34878D82A}">
                        <a16:rowId xmlns:a16="http://schemas.microsoft.com/office/drawing/2014/main" val="2296595667"/>
                      </a:ext>
                    </a:extLst>
                  </a:tr>
                  <a:tr h="444739">
                    <a:tc>
                      <a:txBody>
                        <a:bodyPr/>
                        <a:lstStyle/>
                        <a:p>
                          <a:pPr algn="ctr"/>
                          <a:r>
                            <a:rPr lang="en-US" altLang="zh-CN" dirty="0"/>
                            <a:t>[</a:t>
                          </a:r>
                          <a:r>
                            <a:rPr lang="en-US" altLang="zh-CN" dirty="0">
                              <a:solidFill>
                                <a:schemeClr val="accent1"/>
                              </a:solidFill>
                            </a:rPr>
                            <a:t>RR98</a:t>
                          </a:r>
                          <a:r>
                            <a:rPr lang="en-US" altLang="zh-CN" dirty="0">
                              <a:solidFill>
                                <a:schemeClr val="tx1"/>
                              </a:solidFill>
                            </a:rPr>
                            <a:t>,</a:t>
                          </a:r>
                          <a:r>
                            <a:rPr lang="en-US" altLang="zh-CN" dirty="0">
                              <a:solidFill>
                                <a:schemeClr val="accent1"/>
                              </a:solidFill>
                            </a:rPr>
                            <a:t>Gup01</a:t>
                          </a:r>
                          <a:r>
                            <a:rPr lang="en-US" altLang="zh-CN" dirty="0"/>
                            <a:t>]</a:t>
                          </a:r>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1</m:t>
                                </m:r>
                              </m:oMath>
                            </m:oMathPara>
                          </a14:m>
                          <a:endParaRPr/>
                        </a:p>
                      </a:txBody>
                      <a:tcPr anchor="ct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Ω</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e>
                                </m:d>
                              </m:oMath>
                            </m:oMathPara>
                          </a14:m>
                          <a:endParaRPr lang="zh-CN" altLang="en-US" dirty="0"/>
                        </a:p>
                      </a:txBody>
                      <a:tcPr anchor="ctr"/>
                    </a:tc>
                    <a:extLst>
                      <a:ext uri="{0D108BD9-81ED-4DB2-BD59-A6C34878D82A}">
                        <a16:rowId xmlns:a16="http://schemas.microsoft.com/office/drawing/2014/main" val="1708867182"/>
                      </a:ext>
                    </a:extLst>
                  </a:tr>
                  <a:tr h="444739">
                    <a:tc>
                      <a:txBody>
                        <a:bodyPr/>
                        <a:lstStyle/>
                        <a:p>
                          <a:pPr algn="ctr"/>
                          <a:r>
                            <a:rPr lang="en-US" altLang="zh-CN" dirty="0"/>
                            <a:t>[</a:t>
                          </a:r>
                          <a:r>
                            <a:rPr lang="en-US" altLang="zh-CN" dirty="0">
                              <a:solidFill>
                                <a:schemeClr val="accent1"/>
                              </a:solidFill>
                            </a:rPr>
                            <a:t>BFN22</a:t>
                          </a:r>
                          <a:r>
                            <a:rPr lang="en-US" altLang="zh-CN" dirty="0"/>
                            <a:t>]</a:t>
                          </a:r>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2</m:t>
                                </m:r>
                              </m:oMath>
                            </m:oMathPara>
                          </a14:m>
                          <a:endParaRPr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𝑂</m:t>
                                </m:r>
                                <m:d>
                                  <m:dPr>
                                    <m:ctrlPr>
                                      <a:rPr lang="en-US" altLang="zh-CN" b="0" i="1" smtClean="0">
                                        <a:solidFill>
                                          <a:schemeClr val="tx1"/>
                                        </a:solidFill>
                                        <a:latin typeface="Cambria Math" panose="02040503050406030204" pitchFamily="18" charset="0"/>
                                      </a:rPr>
                                    </m:ctrlPr>
                                  </m:dPr>
                                  <m:e>
                                    <m:rad>
                                      <m:radPr>
                                        <m:degHide m:val="on"/>
                                        <m:ctrlPr>
                                          <a:rPr lang="en-US" altLang="zh-CN" b="0" i="1" smtClean="0">
                                            <a:solidFill>
                                              <a:schemeClr val="tx1"/>
                                            </a:solidFill>
                                            <a:latin typeface="Cambria Math" panose="02040503050406030204" pitchFamily="18" charset="0"/>
                                          </a:rPr>
                                        </m:ctrlPr>
                                      </m:radPr>
                                      <m:deg/>
                                      <m:e>
                                        <m:r>
                                          <a:rPr lang="en-US" altLang="zh-CN" b="0" i="1" smtClean="0">
                                            <a:solidFill>
                                              <a:schemeClr val="tx1"/>
                                            </a:solidFill>
                                            <a:latin typeface="Cambria Math" panose="02040503050406030204" pitchFamily="18" charset="0"/>
                                          </a:rPr>
                                          <m:t>𝑛</m:t>
                                        </m:r>
                                      </m:e>
                                    </m:rad>
                                  </m:e>
                                </m:d>
                              </m:oMath>
                            </m:oMathPara>
                          </a14:m>
                          <a:endParaRPr lang="zh-CN" altLang="en-US" dirty="0">
                            <a:solidFill>
                              <a:srgbClr val="0070C0"/>
                            </a:solidFill>
                          </a:endParaRPr>
                        </a:p>
                      </a:txBody>
                      <a:tcPr anchor="ctr"/>
                    </a:tc>
                    <a:extLst>
                      <a:ext uri="{0D108BD9-81ED-4DB2-BD59-A6C34878D82A}">
                        <a16:rowId xmlns:a16="http://schemas.microsoft.com/office/drawing/2014/main" val="4140018924"/>
                      </a:ext>
                    </a:extLst>
                  </a:tr>
                  <a:tr h="4447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a:solidFill>
                                <a:schemeClr val="accent1"/>
                              </a:solidFill>
                            </a:rPr>
                            <a:t>Bol04</a:t>
                          </a:r>
                          <a:r>
                            <a:rPr lang="en-US" altLang="zh-CN" dirty="0"/>
                            <a:t>]</a:t>
                          </a:r>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2</m:t>
                                </m:r>
                              </m:oMath>
                            </m:oMathPara>
                          </a14:m>
                          <a:endParaRPr dirty="0"/>
                        </a:p>
                      </a:txBody>
                      <a:tcPr anchor="ct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b="0" i="1" smtClean="0">
                                    <a:solidFill>
                                      <a:schemeClr val="tx1"/>
                                    </a:solidFill>
                                    <a:latin typeface="Cambria Math" panose="02040503050406030204" pitchFamily="18" charset="0"/>
                                  </a:rPr>
                                  <m:t>Ω</m:t>
                                </m:r>
                                <m:d>
                                  <m:dPr>
                                    <m:ctrlPr>
                                      <a:rPr lang="en-US" altLang="zh-CN" b="0" i="1" smtClean="0">
                                        <a:solidFill>
                                          <a:schemeClr val="tx1"/>
                                        </a:solidFill>
                                        <a:latin typeface="Cambria Math" panose="02040503050406030204" pitchFamily="18" charset="0"/>
                                      </a:rPr>
                                    </m:ctrlPr>
                                  </m:dPr>
                                  <m:e>
                                    <m:func>
                                      <m:funcPr>
                                        <m:ctrlPr>
                                          <a:rPr lang="en-US" altLang="zh-CN" b="0" i="1" smtClean="0">
                                            <a:solidFill>
                                              <a:schemeClr val="tx1"/>
                                            </a:solidFill>
                                            <a:latin typeface="Cambria Math" panose="02040503050406030204" pitchFamily="18" charset="0"/>
                                          </a:rPr>
                                        </m:ctrlPr>
                                      </m:funcPr>
                                      <m:fName>
                                        <m:sSub>
                                          <m:sSubPr>
                                            <m:ctrlPr>
                                              <a:rPr lang="en-US" altLang="zh-CN" b="0" i="1" smtClean="0">
                                                <a:solidFill>
                                                  <a:schemeClr val="tx1"/>
                                                </a:solidFill>
                                                <a:latin typeface="Cambria Math" panose="02040503050406030204" pitchFamily="18" charset="0"/>
                                              </a:rPr>
                                            </m:ctrlPr>
                                          </m:sSubPr>
                                          <m:e>
                                            <m:r>
                                              <m:rPr>
                                                <m:sty m:val="p"/>
                                              </m:rPr>
                                              <a:rPr lang="en-US" altLang="zh-CN" b="0" i="1" smtClean="0">
                                                <a:solidFill>
                                                  <a:schemeClr val="tx1"/>
                                                </a:solidFill>
                                                <a:latin typeface="Cambria Math" panose="02040503050406030204" pitchFamily="18" charset="0"/>
                                              </a:rPr>
                                              <m:t>log</m:t>
                                            </m:r>
                                          </m:e>
                                          <m:sub>
                                            <m:r>
                                              <a:rPr lang="en-US" altLang="zh-CN" b="0" i="1" smtClean="0">
                                                <a:solidFill>
                                                  <a:schemeClr val="tx1"/>
                                                </a:solidFill>
                                                <a:latin typeface="Cambria Math" panose="02040503050406030204" pitchFamily="18" charset="0"/>
                                              </a:rPr>
                                              <m:t>2</m:t>
                                            </m:r>
                                          </m:sub>
                                        </m:sSub>
                                      </m:fName>
                                      <m:e>
                                        <m:r>
                                          <a:rPr lang="en-US" altLang="zh-CN" b="0" i="1" smtClean="0">
                                            <a:solidFill>
                                              <a:schemeClr val="tx1"/>
                                            </a:solidFill>
                                            <a:latin typeface="Cambria Math" panose="02040503050406030204" pitchFamily="18" charset="0"/>
                                          </a:rPr>
                                          <m:t>𝑛</m:t>
                                        </m:r>
                                      </m:e>
                                    </m:func>
                                  </m:e>
                                </m:d>
                              </m:oMath>
                            </m:oMathPara>
                          </a14:m>
                          <a:endParaRPr lang="zh-CN" altLang="en-US" dirty="0"/>
                        </a:p>
                      </a:txBody>
                      <a:tcPr anchor="ctr"/>
                    </a:tc>
                    <a:extLst>
                      <a:ext uri="{0D108BD9-81ED-4DB2-BD59-A6C34878D82A}">
                        <a16:rowId xmlns:a16="http://schemas.microsoft.com/office/drawing/2014/main" val="1374999560"/>
                      </a:ext>
                    </a:extLst>
                  </a:tr>
                  <a:tr h="4447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a:solidFill>
                                <a:schemeClr val="accent1"/>
                              </a:solidFill>
                            </a:rPr>
                            <a:t>MN07</a:t>
                          </a:r>
                          <a:r>
                            <a:rPr lang="en-US" altLang="zh-CN" dirty="0"/>
                            <a:t>,</a:t>
                          </a:r>
                          <a:r>
                            <a:rPr lang="en-US" altLang="zh-CN" dirty="0">
                              <a:solidFill>
                                <a:schemeClr val="accent1"/>
                              </a:solidFill>
                            </a:rPr>
                            <a:t>ACE</a:t>
                          </a:r>
                          <a:r>
                            <a:rPr lang="en-US" altLang="zh-CN" baseline="30000" dirty="0">
                              <a:solidFill>
                                <a:schemeClr val="accent1"/>
                              </a:solidFill>
                            </a:rPr>
                            <a:t>+</a:t>
                          </a:r>
                          <a:r>
                            <a:rPr lang="en-US" altLang="zh-CN" dirty="0">
                              <a:solidFill>
                                <a:schemeClr val="accent1"/>
                              </a:solidFill>
                            </a:rPr>
                            <a:t>18</a:t>
                          </a:r>
                          <a:r>
                            <a:rPr lang="en-US" altLang="zh-CN" dirty="0"/>
                            <a:t>,</a:t>
                          </a:r>
                          <a:r>
                            <a:rPr lang="en-US" altLang="zh-CN" dirty="0">
                              <a:solidFill>
                                <a:schemeClr val="accent1"/>
                              </a:solidFill>
                            </a:rPr>
                            <a:t>BFN22</a:t>
                          </a:r>
                          <a:r>
                            <a:rPr lang="en-US" altLang="zh-CN" dirty="0"/>
                            <a:t>]</a:t>
                          </a:r>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𝑘</m:t>
                                </m:r>
                              </m:oMath>
                            </m:oMathPara>
                          </a14:m>
                          <a:endParaRPr dirty="0"/>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en-US" altLang="zh-CN" b="0" i="1" smtClean="0">
                                        <a:solidFill>
                                          <a:srgbClr val="0070C0"/>
                                        </a:solidFill>
                                        <a:latin typeface="Cambria Math" panose="02040503050406030204" pitchFamily="18" charset="0"/>
                                      </a:rPr>
                                    </m:ctrlPr>
                                  </m:accPr>
                                  <m:e>
                                    <m:r>
                                      <a:rPr lang="en-US" altLang="zh-CN" b="0" i="1" smtClean="0">
                                        <a:solidFill>
                                          <a:srgbClr val="0070C0"/>
                                        </a:solidFill>
                                        <a:latin typeface="Cambria Math" panose="02040503050406030204" pitchFamily="18" charset="0"/>
                                      </a:rPr>
                                      <m:t>𝑂</m:t>
                                    </m:r>
                                  </m:e>
                                </m:acc>
                                <m:d>
                                  <m:dPr>
                                    <m:ctrlPr>
                                      <a:rPr lang="en-US" altLang="zh-CN" b="0" i="1" smtClean="0">
                                        <a:solidFill>
                                          <a:srgbClr val="0070C0"/>
                                        </a:solidFill>
                                        <a:latin typeface="Cambria Math" panose="02040503050406030204" pitchFamily="18" charset="0"/>
                                      </a:rPr>
                                    </m:ctrlPr>
                                  </m:dPr>
                                  <m:e>
                                    <m:sSup>
                                      <m:sSupPr>
                                        <m:ctrlPr>
                                          <a:rPr lang="en-US" altLang="zh-CN" b="0" i="1" smtClean="0">
                                            <a:solidFill>
                                              <a:srgbClr val="0070C0"/>
                                            </a:solidFill>
                                            <a:latin typeface="Cambria Math" panose="02040503050406030204" pitchFamily="18" charset="0"/>
                                          </a:rPr>
                                        </m:ctrlPr>
                                      </m:sSupPr>
                                      <m:e>
                                        <m:r>
                                          <a:rPr lang="en-US" altLang="zh-CN" b="0" i="1" smtClean="0">
                                            <a:solidFill>
                                              <a:srgbClr val="0070C0"/>
                                            </a:solidFill>
                                            <a:latin typeface="Cambria Math" panose="02040503050406030204" pitchFamily="18" charset="0"/>
                                          </a:rPr>
                                          <m:t>𝑛</m:t>
                                        </m:r>
                                      </m:e>
                                      <m:sup>
                                        <m:r>
                                          <a:rPr lang="en-US" altLang="zh-CN" b="0" i="1" smtClean="0">
                                            <a:solidFill>
                                              <a:srgbClr val="0070C0"/>
                                            </a:solidFill>
                                            <a:latin typeface="Cambria Math" panose="02040503050406030204" pitchFamily="18" charset="0"/>
                                          </a:rPr>
                                          <m:t>1</m:t>
                                        </m:r>
                                        <m:r>
                                          <m:rPr>
                                            <m:lit/>
                                          </m:rPr>
                                          <a:rPr lang="en-US" altLang="zh-CN" b="0" i="1" smtClean="0">
                                            <a:solidFill>
                                              <a:srgbClr val="0070C0"/>
                                            </a:solidFill>
                                            <a:latin typeface="Cambria Math" panose="02040503050406030204" pitchFamily="18" charset="0"/>
                                          </a:rPr>
                                          <m:t>/</m:t>
                                        </m:r>
                                        <m:r>
                                          <a:rPr lang="en-US" altLang="zh-CN" b="0" i="1" smtClean="0">
                                            <a:solidFill>
                                              <a:srgbClr val="0070C0"/>
                                            </a:solidFill>
                                            <a:latin typeface="Cambria Math" panose="02040503050406030204" pitchFamily="18" charset="0"/>
                                          </a:rPr>
                                          <m:t>𝑘</m:t>
                                        </m:r>
                                      </m:sup>
                                    </m:sSup>
                                  </m:e>
                                </m:d>
                              </m:oMath>
                            </m:oMathPara>
                          </a14:m>
                          <a:endParaRPr lang="zh-CN" altLang="en-US" dirty="0"/>
                        </a:p>
                      </a:txBody>
                      <a:tcPr anchor="ctr"/>
                    </a:tc>
                    <a:extLst>
                      <a:ext uri="{0D108BD9-81ED-4DB2-BD59-A6C34878D82A}">
                        <a16:rowId xmlns:a16="http://schemas.microsoft.com/office/drawing/2014/main" val="1357418592"/>
                      </a:ext>
                    </a:extLst>
                  </a:tr>
                  <a:tr h="4447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a:solidFill>
                                <a:schemeClr val="accent1"/>
                              </a:solidFill>
                            </a:rPr>
                            <a:t>Bol04</a:t>
                          </a:r>
                          <a:r>
                            <a:rPr lang="en-US" altLang="zh-CN" dirty="0"/>
                            <a:t>]</a:t>
                          </a:r>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𝑘</m:t>
                                </m:r>
                              </m:oMath>
                            </m:oMathPara>
                          </a14:m>
                          <a:endParaRPr dirty="0"/>
                        </a:p>
                      </a:txBody>
                      <a:tcPr anchor="ct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b="0" i="1" smtClean="0">
                                    <a:solidFill>
                                      <a:srgbClr val="0070C0"/>
                                    </a:solidFill>
                                    <a:latin typeface="Cambria Math" panose="02040503050406030204" pitchFamily="18" charset="0"/>
                                  </a:rPr>
                                  <m:t>Ω</m:t>
                                </m:r>
                                <m:d>
                                  <m:dPr>
                                    <m:ctrlPr>
                                      <a:rPr lang="en-US" altLang="zh-CN" b="0" i="1" smtClean="0">
                                        <a:solidFill>
                                          <a:srgbClr val="0070C0"/>
                                        </a:solidFill>
                                        <a:latin typeface="Cambria Math" panose="02040503050406030204" pitchFamily="18" charset="0"/>
                                      </a:rPr>
                                    </m:ctrlPr>
                                  </m:dPr>
                                  <m:e>
                                    <m:func>
                                      <m:funcPr>
                                        <m:ctrlPr>
                                          <a:rPr lang="en-US" altLang="zh-CN" b="0" i="1" smtClean="0">
                                            <a:solidFill>
                                              <a:srgbClr val="0070C0"/>
                                            </a:solidFill>
                                            <a:latin typeface="Cambria Math" panose="02040503050406030204" pitchFamily="18" charset="0"/>
                                          </a:rPr>
                                        </m:ctrlPr>
                                      </m:funcPr>
                                      <m:fName>
                                        <m:sSub>
                                          <m:sSubPr>
                                            <m:ctrlPr>
                                              <a:rPr lang="en-US" altLang="zh-CN" b="0" i="1" smtClean="0">
                                                <a:solidFill>
                                                  <a:srgbClr val="0070C0"/>
                                                </a:solidFill>
                                                <a:latin typeface="Cambria Math" panose="02040503050406030204" pitchFamily="18" charset="0"/>
                                              </a:rPr>
                                            </m:ctrlPr>
                                          </m:sSubPr>
                                          <m:e>
                                            <m:r>
                                              <m:rPr>
                                                <m:sty m:val="p"/>
                                              </m:rPr>
                                              <a:rPr lang="en-US" altLang="zh-CN" b="0" i="1" smtClean="0">
                                                <a:solidFill>
                                                  <a:srgbClr val="0070C0"/>
                                                </a:solidFill>
                                                <a:latin typeface="Cambria Math" panose="02040503050406030204" pitchFamily="18" charset="0"/>
                                              </a:rPr>
                                              <m:t>log</m:t>
                                            </m:r>
                                          </m:e>
                                          <m:sub>
                                            <m:r>
                                              <m:rPr>
                                                <m:sty m:val="p"/>
                                              </m:rPr>
                                              <a:rPr lang="en-US" altLang="zh-CN" b="0" i="1" smtClean="0">
                                                <a:solidFill>
                                                  <a:srgbClr val="0070C0"/>
                                                </a:solidFill>
                                                <a:latin typeface="Cambria Math" panose="02040503050406030204" pitchFamily="18" charset="0"/>
                                              </a:rPr>
                                              <m:t>k</m:t>
                                            </m:r>
                                          </m:sub>
                                        </m:sSub>
                                      </m:fName>
                                      <m:e>
                                        <m:r>
                                          <a:rPr lang="en-US" altLang="zh-CN" b="0" i="1" smtClean="0">
                                            <a:solidFill>
                                              <a:srgbClr val="0070C0"/>
                                            </a:solidFill>
                                            <a:latin typeface="Cambria Math" panose="02040503050406030204" pitchFamily="18" charset="0"/>
                                          </a:rPr>
                                          <m:t>𝑛</m:t>
                                        </m:r>
                                      </m:e>
                                    </m:func>
                                  </m:e>
                                </m:d>
                              </m:oMath>
                            </m:oMathPara>
                          </a14:m>
                          <a:endParaRPr lang="zh-CN" altLang="en-US" dirty="0"/>
                        </a:p>
                      </a:txBody>
                      <a:tcPr anchor="ctr"/>
                    </a:tc>
                    <a:extLst>
                      <a:ext uri="{0D108BD9-81ED-4DB2-BD59-A6C34878D82A}">
                        <a16:rowId xmlns:a16="http://schemas.microsoft.com/office/drawing/2014/main" val="11337348"/>
                      </a:ext>
                    </a:extLst>
                  </a:tr>
                  <a:tr h="4447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a:solidFill>
                                <a:schemeClr val="accent1"/>
                              </a:solidFill>
                            </a:rPr>
                            <a:t>BFN22</a:t>
                          </a:r>
                          <a:r>
                            <a:rPr lang="en-US" altLang="zh-CN" dirty="0"/>
                            <a:t>]</a:t>
                          </a:r>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𝑂</m:t>
                                    </m:r>
                                  </m:e>
                                </m:acc>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𝑛</m:t>
                                        </m:r>
                                      </m:e>
                                      <m:sup>
                                        <m:r>
                                          <a:rPr lang="en-US" altLang="zh-CN" b="0" i="1" smtClean="0">
                                            <a:latin typeface="Cambria Math" panose="02040503050406030204" pitchFamily="18" charset="0"/>
                                          </a:rPr>
                                          <m:t>1</m:t>
                                        </m:r>
                                        <m:r>
                                          <m:rPr>
                                            <m:lit/>
                                          </m:rPr>
                                          <a:rPr lang="en-US" altLang="zh-CN" b="0" i="1" smtClean="0">
                                            <a:latin typeface="Cambria Math" panose="02040503050406030204" pitchFamily="18" charset="0"/>
                                          </a:rPr>
                                          <m:t>/</m:t>
                                        </m:r>
                                        <m:r>
                                          <a:rPr lang="en-US" altLang="zh-CN" b="0" i="1" smtClean="0">
                                            <a:latin typeface="Cambria Math" panose="02040503050406030204" pitchFamily="18" charset="0"/>
                                          </a:rPr>
                                          <m:t>𝛼</m:t>
                                        </m:r>
                                      </m:sup>
                                    </m:sSup>
                                  </m:e>
                                </m:d>
                              </m:oMath>
                            </m:oMathPara>
                          </a14:m>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𝛼</m:t>
                                </m:r>
                              </m:oMath>
                            </m:oMathPara>
                          </a14:m>
                          <a:endParaRPr lang="zh-CN" altLang="en-US" dirty="0"/>
                        </a:p>
                      </a:txBody>
                      <a:tcPr anchor="ctr"/>
                    </a:tc>
                    <a:extLst>
                      <a:ext uri="{0D108BD9-81ED-4DB2-BD59-A6C34878D82A}">
                        <a16:rowId xmlns:a16="http://schemas.microsoft.com/office/drawing/2014/main" val="1047928814"/>
                      </a:ext>
                    </a:extLst>
                  </a:tr>
                  <a:tr h="4447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a:solidFill>
                                <a:schemeClr val="accent1"/>
                              </a:solidFill>
                            </a:rPr>
                            <a:t>BFN22</a:t>
                          </a:r>
                          <a:r>
                            <a:rPr lang="en-US" altLang="zh-CN" dirty="0"/>
                            <a:t>]</a:t>
                          </a:r>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b="0" i="0" dirty="0" smtClean="0">
                                    <a:latin typeface="Cambria Math" panose="02040503050406030204" pitchFamily="18" charset="0"/>
                                  </a:rPr>
                                  <m:t>Ω</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𝑛</m:t>
                                        </m:r>
                                      </m:e>
                                      <m:sup>
                                        <m:r>
                                          <a:rPr lang="en-US" altLang="zh-CN" b="0" i="1" smtClean="0">
                                            <a:latin typeface="Cambria Math" panose="02040503050406030204" pitchFamily="18" charset="0"/>
                                          </a:rPr>
                                          <m:t>1</m:t>
                                        </m:r>
                                        <m:r>
                                          <m:rPr>
                                            <m:lit/>
                                          </m:rPr>
                                          <a:rPr lang="en-US" altLang="zh-CN" b="0" i="1" smtClean="0">
                                            <a:latin typeface="Cambria Math" panose="02040503050406030204" pitchFamily="18" charset="0"/>
                                          </a:rPr>
                                          <m:t>/</m:t>
                                        </m:r>
                                        <m:r>
                                          <a:rPr lang="en-US" altLang="zh-CN" b="0" i="1" smtClean="0">
                                            <a:latin typeface="Cambria Math" panose="02040503050406030204" pitchFamily="18" charset="0"/>
                                          </a:rPr>
                                          <m:t>𝛼</m:t>
                                        </m:r>
                                      </m:sup>
                                    </m:sSup>
                                  </m:e>
                                </m:d>
                              </m:oMath>
                            </m:oMathPara>
                          </a14:m>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𝛼</m:t>
                                </m:r>
                              </m:oMath>
                            </m:oMathPara>
                          </a14:m>
                          <a:endParaRPr lang="zh-CN" altLang="en-US" dirty="0"/>
                        </a:p>
                      </a:txBody>
                      <a:tcPr anchor="ctr"/>
                    </a:tc>
                    <a:extLst>
                      <a:ext uri="{0D108BD9-81ED-4DB2-BD59-A6C34878D82A}">
                        <a16:rowId xmlns:a16="http://schemas.microsoft.com/office/drawing/2014/main" val="2508222770"/>
                      </a:ext>
                    </a:extLst>
                  </a:tr>
                </a:tbl>
              </a:graphicData>
            </a:graphic>
          </p:graphicFrame>
        </mc:Choice>
        <mc:Fallback xmlns="">
          <p:graphicFrame>
            <p:nvGraphicFramePr>
              <p:cNvPr id="9" name="表格 8">
                <a:extLst>
                  <a:ext uri="{FF2B5EF4-FFF2-40B4-BE49-F238E27FC236}">
                    <a16:creationId xmlns:a16="http://schemas.microsoft.com/office/drawing/2014/main" id="{BCB48EFE-EB72-C17B-31B5-F313955F31E0}"/>
                  </a:ext>
                </a:extLst>
              </p:cNvPr>
              <p:cNvGraphicFramePr>
                <a:graphicFrameLocks noGrp="1"/>
              </p:cNvGraphicFramePr>
              <p:nvPr>
                <p:extLst>
                  <p:ext uri="{D42A27DB-BD31-4B8C-83A1-F6EECF244321}">
                    <p14:modId xmlns:p14="http://schemas.microsoft.com/office/powerpoint/2010/main" val="2427637711"/>
                  </p:ext>
                </p:extLst>
              </p:nvPr>
            </p:nvGraphicFramePr>
            <p:xfrm>
              <a:off x="1768953" y="1320914"/>
              <a:ext cx="8127999" cy="4002651"/>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921892767"/>
                        </a:ext>
                      </a:extLst>
                    </a:gridCol>
                    <a:gridCol w="2709333">
                      <a:extLst>
                        <a:ext uri="{9D8B030D-6E8A-4147-A177-3AD203B41FA5}">
                          <a16:colId xmlns:a16="http://schemas.microsoft.com/office/drawing/2014/main" val="1633790742"/>
                        </a:ext>
                      </a:extLst>
                    </a:gridCol>
                    <a:gridCol w="2709333">
                      <a:extLst>
                        <a:ext uri="{9D8B030D-6E8A-4147-A177-3AD203B41FA5}">
                          <a16:colId xmlns:a16="http://schemas.microsoft.com/office/drawing/2014/main" val="256450849"/>
                        </a:ext>
                      </a:extLst>
                    </a:gridCol>
                  </a:tblGrid>
                  <a:tr h="444739">
                    <a:tc>
                      <a:txBody>
                        <a:bodyPr/>
                        <a:lstStyle/>
                        <a:p>
                          <a:pPr algn="ctr"/>
                          <a:r>
                            <a:rPr lang="en-US" altLang="zh-CN" dirty="0"/>
                            <a:t>Reference</a:t>
                          </a:r>
                          <a:endParaRPr lang="zh-CN" altLang="en-US" dirty="0"/>
                        </a:p>
                      </a:txBody>
                      <a:tcPr anchor="ctr"/>
                    </a:tc>
                    <a:tc>
                      <a:txBody>
                        <a:bodyPr/>
                        <a:lstStyle/>
                        <a:p>
                          <a:pPr algn="ctr"/>
                          <a:r>
                            <a:rPr lang="en-US" altLang="zh-CN" dirty="0"/>
                            <a:t>Number of trees</a:t>
                          </a:r>
                          <a:endParaRPr lang="zh-CN" altLang="en-US" dirty="0"/>
                        </a:p>
                      </a:txBody>
                      <a:tcPr anchor="ctr"/>
                    </a:tc>
                    <a:tc>
                      <a:txBody>
                        <a:bodyPr/>
                        <a:lstStyle/>
                        <a:p>
                          <a:pPr algn="ctr"/>
                          <a:r>
                            <a:rPr lang="en-US" altLang="zh-CN" dirty="0"/>
                            <a:t>Distortion</a:t>
                          </a:r>
                          <a:endParaRPr lang="zh-CN" altLang="en-US" dirty="0"/>
                        </a:p>
                      </a:txBody>
                      <a:tcPr anchor="ctr"/>
                    </a:tc>
                    <a:extLst>
                      <a:ext uri="{0D108BD9-81ED-4DB2-BD59-A6C34878D82A}">
                        <a16:rowId xmlns:a16="http://schemas.microsoft.com/office/drawing/2014/main" val="807378009"/>
                      </a:ext>
                    </a:extLst>
                  </a:tr>
                  <a:tr h="444739">
                    <a:tc>
                      <a:txBody>
                        <a:bodyPr/>
                        <a:lstStyle/>
                        <a:p>
                          <a:pPr algn="ctr"/>
                          <a:r>
                            <a:rPr lang="en-US" altLang="zh-CN" dirty="0"/>
                            <a:t>[</a:t>
                          </a:r>
                          <a:r>
                            <a:rPr lang="en-US" altLang="zh-CN" dirty="0">
                              <a:solidFill>
                                <a:schemeClr val="accent1"/>
                              </a:solidFill>
                            </a:rPr>
                            <a:t>RR98</a:t>
                          </a:r>
                          <a:r>
                            <a:rPr lang="en-US" altLang="zh-CN" dirty="0"/>
                            <a:t>]</a:t>
                          </a:r>
                          <a:endParaRPr lang="zh-CN" altLang="en-US" dirty="0"/>
                        </a:p>
                      </a:txBody>
                      <a:tcPr anchor="ctr"/>
                    </a:tc>
                    <a:tc>
                      <a:txBody>
                        <a:bodyPr/>
                        <a:lstStyle/>
                        <a:p>
                          <a:endParaRPr lang="zh-CN"/>
                        </a:p>
                      </a:txBody>
                      <a:tcPr anchor="ctr">
                        <a:blipFill>
                          <a:blip r:embed="rId3"/>
                          <a:stretch>
                            <a:fillRect l="-100450" t="-101370" r="-101126" b="-713699"/>
                          </a:stretch>
                        </a:blipFill>
                      </a:tcPr>
                    </a:tc>
                    <a:tc>
                      <a:txBody>
                        <a:bodyPr/>
                        <a:lstStyle/>
                        <a:p>
                          <a:endParaRPr lang="zh-CN"/>
                        </a:p>
                      </a:txBody>
                      <a:tcPr anchor="ctr">
                        <a:blipFill>
                          <a:blip r:embed="rId3"/>
                          <a:stretch>
                            <a:fillRect l="-200000" t="-101370" r="-899" b="-713699"/>
                          </a:stretch>
                        </a:blipFill>
                      </a:tcPr>
                    </a:tc>
                    <a:extLst>
                      <a:ext uri="{0D108BD9-81ED-4DB2-BD59-A6C34878D82A}">
                        <a16:rowId xmlns:a16="http://schemas.microsoft.com/office/drawing/2014/main" val="2296595667"/>
                      </a:ext>
                    </a:extLst>
                  </a:tr>
                  <a:tr h="444739">
                    <a:tc>
                      <a:txBody>
                        <a:bodyPr/>
                        <a:lstStyle/>
                        <a:p>
                          <a:pPr algn="ctr"/>
                          <a:r>
                            <a:rPr lang="en-US" altLang="zh-CN" dirty="0"/>
                            <a:t>[</a:t>
                          </a:r>
                          <a:r>
                            <a:rPr lang="en-US" altLang="zh-CN" dirty="0">
                              <a:solidFill>
                                <a:schemeClr val="accent1"/>
                              </a:solidFill>
                            </a:rPr>
                            <a:t>RR98</a:t>
                          </a:r>
                          <a:r>
                            <a:rPr lang="en-US" altLang="zh-CN" dirty="0">
                              <a:solidFill>
                                <a:schemeClr val="tx1"/>
                              </a:solidFill>
                            </a:rPr>
                            <a:t>,</a:t>
                          </a:r>
                          <a:r>
                            <a:rPr lang="en-US" altLang="zh-CN" dirty="0">
                              <a:solidFill>
                                <a:schemeClr val="accent1"/>
                              </a:solidFill>
                            </a:rPr>
                            <a:t>Gup01</a:t>
                          </a:r>
                          <a:r>
                            <a:rPr lang="en-US" altLang="zh-CN" dirty="0"/>
                            <a:t>]</a:t>
                          </a:r>
                          <a:endParaRPr lang="zh-CN" altLang="en-US" dirty="0"/>
                        </a:p>
                      </a:txBody>
                      <a:tcPr anchor="ctr"/>
                    </a:tc>
                    <a:tc>
                      <a:txBody>
                        <a:bodyPr/>
                        <a:lstStyle/>
                        <a:p>
                          <a:endParaRPr lang="zh-CN"/>
                        </a:p>
                      </a:txBody>
                      <a:tcPr anchor="ctr">
                        <a:blipFill>
                          <a:blip r:embed="rId3"/>
                          <a:stretch>
                            <a:fillRect l="-100450" t="-201370" r="-101126" b="-613699"/>
                          </a:stretch>
                        </a:blipFill>
                      </a:tcPr>
                    </a:tc>
                    <a:tc>
                      <a:txBody>
                        <a:bodyPr/>
                        <a:lstStyle/>
                        <a:p>
                          <a:endParaRPr lang="zh-CN"/>
                        </a:p>
                      </a:txBody>
                      <a:tcPr anchor="ctr">
                        <a:blipFill>
                          <a:blip r:embed="rId3"/>
                          <a:stretch>
                            <a:fillRect l="-200000" t="-201370" r="-899" b="-613699"/>
                          </a:stretch>
                        </a:blipFill>
                      </a:tcPr>
                    </a:tc>
                    <a:extLst>
                      <a:ext uri="{0D108BD9-81ED-4DB2-BD59-A6C34878D82A}">
                        <a16:rowId xmlns:a16="http://schemas.microsoft.com/office/drawing/2014/main" val="1708867182"/>
                      </a:ext>
                    </a:extLst>
                  </a:tr>
                  <a:tr h="444739">
                    <a:tc>
                      <a:txBody>
                        <a:bodyPr/>
                        <a:lstStyle/>
                        <a:p>
                          <a:pPr algn="ctr"/>
                          <a:r>
                            <a:rPr lang="en-US" altLang="zh-CN" dirty="0"/>
                            <a:t>[</a:t>
                          </a:r>
                          <a:r>
                            <a:rPr lang="en-US" altLang="zh-CN" dirty="0">
                              <a:solidFill>
                                <a:schemeClr val="accent1"/>
                              </a:solidFill>
                            </a:rPr>
                            <a:t>BFN22</a:t>
                          </a:r>
                          <a:r>
                            <a:rPr lang="en-US" altLang="zh-CN" dirty="0"/>
                            <a:t>]</a:t>
                          </a:r>
                          <a:endParaRPr lang="zh-CN" altLang="en-US" dirty="0"/>
                        </a:p>
                      </a:txBody>
                      <a:tcPr anchor="ctr"/>
                    </a:tc>
                    <a:tc>
                      <a:txBody>
                        <a:bodyPr/>
                        <a:lstStyle/>
                        <a:p>
                          <a:endParaRPr lang="zh-CN"/>
                        </a:p>
                      </a:txBody>
                      <a:tcPr anchor="ctr">
                        <a:blipFill>
                          <a:blip r:embed="rId3"/>
                          <a:stretch>
                            <a:fillRect l="-100450" t="-301370" r="-101126" b="-513699"/>
                          </a:stretch>
                        </a:blipFill>
                      </a:tcPr>
                    </a:tc>
                    <a:tc>
                      <a:txBody>
                        <a:bodyPr/>
                        <a:lstStyle/>
                        <a:p>
                          <a:endParaRPr lang="zh-CN"/>
                        </a:p>
                      </a:txBody>
                      <a:tcPr anchor="ctr">
                        <a:blipFill>
                          <a:blip r:embed="rId3"/>
                          <a:stretch>
                            <a:fillRect l="-200000" t="-301370" r="-899" b="-513699"/>
                          </a:stretch>
                        </a:blipFill>
                      </a:tcPr>
                    </a:tc>
                    <a:extLst>
                      <a:ext uri="{0D108BD9-81ED-4DB2-BD59-A6C34878D82A}">
                        <a16:rowId xmlns:a16="http://schemas.microsoft.com/office/drawing/2014/main" val="4140018924"/>
                      </a:ext>
                    </a:extLst>
                  </a:tr>
                  <a:tr h="4447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a:solidFill>
                                <a:schemeClr val="accent1"/>
                              </a:solidFill>
                            </a:rPr>
                            <a:t>Bol04</a:t>
                          </a:r>
                          <a:r>
                            <a:rPr lang="en-US" altLang="zh-CN" dirty="0"/>
                            <a:t>]</a:t>
                          </a:r>
                          <a:endParaRPr lang="zh-CN" altLang="en-US" dirty="0"/>
                        </a:p>
                      </a:txBody>
                      <a:tcPr anchor="ctr"/>
                    </a:tc>
                    <a:tc>
                      <a:txBody>
                        <a:bodyPr/>
                        <a:lstStyle/>
                        <a:p>
                          <a:endParaRPr lang="zh-CN"/>
                        </a:p>
                      </a:txBody>
                      <a:tcPr anchor="ctr">
                        <a:blipFill>
                          <a:blip r:embed="rId3"/>
                          <a:stretch>
                            <a:fillRect l="-100450" t="-395946" r="-101126" b="-406757"/>
                          </a:stretch>
                        </a:blipFill>
                      </a:tcPr>
                    </a:tc>
                    <a:tc>
                      <a:txBody>
                        <a:bodyPr/>
                        <a:lstStyle/>
                        <a:p>
                          <a:endParaRPr lang="zh-CN"/>
                        </a:p>
                      </a:txBody>
                      <a:tcPr anchor="ctr">
                        <a:blipFill>
                          <a:blip r:embed="rId3"/>
                          <a:stretch>
                            <a:fillRect l="-200000" t="-395946" r="-899" b="-406757"/>
                          </a:stretch>
                        </a:blipFill>
                      </a:tcPr>
                    </a:tc>
                    <a:extLst>
                      <a:ext uri="{0D108BD9-81ED-4DB2-BD59-A6C34878D82A}">
                        <a16:rowId xmlns:a16="http://schemas.microsoft.com/office/drawing/2014/main" val="1374999560"/>
                      </a:ext>
                    </a:extLst>
                  </a:tr>
                  <a:tr h="4447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a:solidFill>
                                <a:schemeClr val="accent1"/>
                              </a:solidFill>
                            </a:rPr>
                            <a:t>MN07</a:t>
                          </a:r>
                          <a:r>
                            <a:rPr lang="en-US" altLang="zh-CN" dirty="0"/>
                            <a:t>,</a:t>
                          </a:r>
                          <a:r>
                            <a:rPr lang="en-US" altLang="zh-CN" dirty="0">
                              <a:solidFill>
                                <a:schemeClr val="accent1"/>
                              </a:solidFill>
                            </a:rPr>
                            <a:t>ACE</a:t>
                          </a:r>
                          <a:r>
                            <a:rPr lang="en-US" altLang="zh-CN" baseline="30000" dirty="0">
                              <a:solidFill>
                                <a:schemeClr val="accent1"/>
                              </a:solidFill>
                            </a:rPr>
                            <a:t>+</a:t>
                          </a:r>
                          <a:r>
                            <a:rPr lang="en-US" altLang="zh-CN" dirty="0">
                              <a:solidFill>
                                <a:schemeClr val="accent1"/>
                              </a:solidFill>
                            </a:rPr>
                            <a:t>18</a:t>
                          </a:r>
                          <a:r>
                            <a:rPr lang="en-US" altLang="zh-CN" dirty="0"/>
                            <a:t>,</a:t>
                          </a:r>
                          <a:r>
                            <a:rPr lang="en-US" altLang="zh-CN" dirty="0">
                              <a:solidFill>
                                <a:schemeClr val="accent1"/>
                              </a:solidFill>
                            </a:rPr>
                            <a:t>BFN22</a:t>
                          </a:r>
                          <a:r>
                            <a:rPr lang="en-US" altLang="zh-CN" dirty="0"/>
                            <a:t>]</a:t>
                          </a:r>
                          <a:endParaRPr lang="zh-CN" altLang="en-US" dirty="0"/>
                        </a:p>
                      </a:txBody>
                      <a:tcPr anchor="ctr"/>
                    </a:tc>
                    <a:tc>
                      <a:txBody>
                        <a:bodyPr/>
                        <a:lstStyle/>
                        <a:p>
                          <a:endParaRPr lang="zh-CN"/>
                        </a:p>
                      </a:txBody>
                      <a:tcPr anchor="ctr">
                        <a:blipFill>
                          <a:blip r:embed="rId3"/>
                          <a:stretch>
                            <a:fillRect l="-100450" t="-502740" r="-101126" b="-312329"/>
                          </a:stretch>
                        </a:blipFill>
                      </a:tcPr>
                    </a:tc>
                    <a:tc>
                      <a:txBody>
                        <a:bodyPr/>
                        <a:lstStyle/>
                        <a:p>
                          <a:endParaRPr lang="zh-CN"/>
                        </a:p>
                      </a:txBody>
                      <a:tcPr anchor="ctr">
                        <a:blipFill>
                          <a:blip r:embed="rId3"/>
                          <a:stretch>
                            <a:fillRect l="-200000" t="-502740" r="-899" b="-312329"/>
                          </a:stretch>
                        </a:blipFill>
                      </a:tcPr>
                    </a:tc>
                    <a:extLst>
                      <a:ext uri="{0D108BD9-81ED-4DB2-BD59-A6C34878D82A}">
                        <a16:rowId xmlns:a16="http://schemas.microsoft.com/office/drawing/2014/main" val="1357418592"/>
                      </a:ext>
                    </a:extLst>
                  </a:tr>
                  <a:tr h="4447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a:solidFill>
                                <a:schemeClr val="accent1"/>
                              </a:solidFill>
                            </a:rPr>
                            <a:t>Bol04</a:t>
                          </a:r>
                          <a:r>
                            <a:rPr lang="en-US" altLang="zh-CN" dirty="0"/>
                            <a:t>]</a:t>
                          </a:r>
                          <a:endParaRPr lang="zh-CN" altLang="en-US" dirty="0"/>
                        </a:p>
                      </a:txBody>
                      <a:tcPr anchor="ctr"/>
                    </a:tc>
                    <a:tc>
                      <a:txBody>
                        <a:bodyPr/>
                        <a:lstStyle/>
                        <a:p>
                          <a:endParaRPr lang="zh-CN"/>
                        </a:p>
                      </a:txBody>
                      <a:tcPr anchor="ctr">
                        <a:blipFill>
                          <a:blip r:embed="rId3"/>
                          <a:stretch>
                            <a:fillRect l="-100450" t="-602740" r="-101126" b="-212329"/>
                          </a:stretch>
                        </a:blipFill>
                      </a:tcPr>
                    </a:tc>
                    <a:tc>
                      <a:txBody>
                        <a:bodyPr/>
                        <a:lstStyle/>
                        <a:p>
                          <a:endParaRPr lang="zh-CN"/>
                        </a:p>
                      </a:txBody>
                      <a:tcPr anchor="ctr">
                        <a:blipFill>
                          <a:blip r:embed="rId3"/>
                          <a:stretch>
                            <a:fillRect l="-200000" t="-602740" r="-899" b="-212329"/>
                          </a:stretch>
                        </a:blipFill>
                      </a:tcPr>
                    </a:tc>
                    <a:extLst>
                      <a:ext uri="{0D108BD9-81ED-4DB2-BD59-A6C34878D82A}">
                        <a16:rowId xmlns:a16="http://schemas.microsoft.com/office/drawing/2014/main" val="11337348"/>
                      </a:ext>
                    </a:extLst>
                  </a:tr>
                  <a:tr h="4447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a:solidFill>
                                <a:schemeClr val="accent1"/>
                              </a:solidFill>
                            </a:rPr>
                            <a:t>BFN22</a:t>
                          </a:r>
                          <a:r>
                            <a:rPr lang="en-US" altLang="zh-CN" dirty="0"/>
                            <a:t>]</a:t>
                          </a:r>
                          <a:endParaRPr lang="zh-CN" altLang="en-US" dirty="0"/>
                        </a:p>
                      </a:txBody>
                      <a:tcPr anchor="ctr"/>
                    </a:tc>
                    <a:tc>
                      <a:txBody>
                        <a:bodyPr/>
                        <a:lstStyle/>
                        <a:p>
                          <a:endParaRPr lang="zh-CN"/>
                        </a:p>
                      </a:txBody>
                      <a:tcPr anchor="ctr">
                        <a:blipFill>
                          <a:blip r:embed="rId3"/>
                          <a:stretch>
                            <a:fillRect l="-100450" t="-702740" r="-101126" b="-112329"/>
                          </a:stretch>
                        </a:blipFill>
                      </a:tcPr>
                    </a:tc>
                    <a:tc>
                      <a:txBody>
                        <a:bodyPr/>
                        <a:lstStyle/>
                        <a:p>
                          <a:endParaRPr lang="zh-CN"/>
                        </a:p>
                      </a:txBody>
                      <a:tcPr anchor="ctr">
                        <a:blipFill>
                          <a:blip r:embed="rId3"/>
                          <a:stretch>
                            <a:fillRect l="-200000" t="-702740" r="-899" b="-112329"/>
                          </a:stretch>
                        </a:blipFill>
                      </a:tcPr>
                    </a:tc>
                    <a:extLst>
                      <a:ext uri="{0D108BD9-81ED-4DB2-BD59-A6C34878D82A}">
                        <a16:rowId xmlns:a16="http://schemas.microsoft.com/office/drawing/2014/main" val="1047928814"/>
                      </a:ext>
                    </a:extLst>
                  </a:tr>
                  <a:tr h="4447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a:solidFill>
                                <a:schemeClr val="accent1"/>
                              </a:solidFill>
                            </a:rPr>
                            <a:t>BFN22</a:t>
                          </a:r>
                          <a:r>
                            <a:rPr lang="en-US" altLang="zh-CN" dirty="0"/>
                            <a:t>]</a:t>
                          </a:r>
                          <a:endParaRPr lang="zh-CN" altLang="en-US" dirty="0"/>
                        </a:p>
                      </a:txBody>
                      <a:tcPr anchor="ctr"/>
                    </a:tc>
                    <a:tc>
                      <a:txBody>
                        <a:bodyPr/>
                        <a:lstStyle/>
                        <a:p>
                          <a:endParaRPr lang="zh-CN"/>
                        </a:p>
                      </a:txBody>
                      <a:tcPr anchor="ctr">
                        <a:blipFill>
                          <a:blip r:embed="rId3"/>
                          <a:stretch>
                            <a:fillRect l="-100450" t="-802740" r="-101126" b="-12329"/>
                          </a:stretch>
                        </a:blipFill>
                      </a:tcPr>
                    </a:tc>
                    <a:tc>
                      <a:txBody>
                        <a:bodyPr/>
                        <a:lstStyle/>
                        <a:p>
                          <a:endParaRPr lang="zh-CN"/>
                        </a:p>
                      </a:txBody>
                      <a:tcPr anchor="ctr">
                        <a:blipFill>
                          <a:blip r:embed="rId3"/>
                          <a:stretch>
                            <a:fillRect l="-200000" t="-802740" r="-899" b="-12329"/>
                          </a:stretch>
                        </a:blipFill>
                      </a:tcPr>
                    </a:tc>
                    <a:extLst>
                      <a:ext uri="{0D108BD9-81ED-4DB2-BD59-A6C34878D82A}">
                        <a16:rowId xmlns:a16="http://schemas.microsoft.com/office/drawing/2014/main" val="2508222770"/>
                      </a:ext>
                    </a:extLst>
                  </a:tr>
                </a:tbl>
              </a:graphicData>
            </a:graphic>
          </p:graphicFrame>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5DB26547-C467-4E2D-E53B-F8FDDE4107EF}"/>
                  </a:ext>
                </a:extLst>
              </p:cNvPr>
              <p:cNvSpPr txBox="1"/>
              <p:nvPr/>
            </p:nvSpPr>
            <p:spPr>
              <a:xfrm>
                <a:off x="687695" y="5617944"/>
                <a:ext cx="10816609"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a:t>“Is there a better lower bound? Or perhaps there exists a tree cover with </a:t>
                </a:r>
                <a14:m>
                  <m:oMath xmlns:m="http://schemas.openxmlformats.org/officeDocument/2006/math">
                    <m:r>
                      <a:rPr lang="en-US" altLang="zh-CN" sz="1600" i="1" dirty="0" smtClean="0">
                        <a:latin typeface="Cambria Math" panose="02040503050406030204" pitchFamily="18" charset="0"/>
                      </a:rPr>
                      <m:t>𝑂</m:t>
                    </m:r>
                    <m:r>
                      <a:rPr lang="en-US" altLang="zh-CN" sz="1600" i="1" dirty="0" smtClean="0">
                        <a:latin typeface="Cambria Math" panose="02040503050406030204" pitchFamily="18" charset="0"/>
                      </a:rPr>
                      <m:t>(1)</m:t>
                    </m:r>
                  </m:oMath>
                </a14:m>
                <a:r>
                  <a:rPr lang="en-US" altLang="zh-CN" sz="1600" dirty="0"/>
                  <a:t> trees and distortion </a:t>
                </a:r>
                <a14:m>
                  <m:oMath xmlns:m="http://schemas.openxmlformats.org/officeDocument/2006/math">
                    <m:r>
                      <a:rPr lang="en-US" altLang="zh-CN" sz="1600" i="1" dirty="0" smtClean="0">
                        <a:latin typeface="Cambria Math" panose="02040503050406030204" pitchFamily="18" charset="0"/>
                      </a:rPr>
                      <m:t>𝑂</m:t>
                    </m:r>
                    <m:r>
                      <a:rPr lang="en-US" altLang="zh-CN" sz="1600" i="1" dirty="0" smtClean="0">
                        <a:latin typeface="Cambria Math" panose="02040503050406030204" pitchFamily="18" charset="0"/>
                      </a:rPr>
                      <m:t>(</m:t>
                    </m:r>
                    <m:r>
                      <m:rPr>
                        <m:sty m:val="p"/>
                      </m:rPr>
                      <a:rPr lang="en-US" altLang="zh-CN" sz="1600" i="1" dirty="0" smtClean="0">
                        <a:latin typeface="Cambria Math" panose="02040503050406030204" pitchFamily="18" charset="0"/>
                      </a:rPr>
                      <m:t>log</m:t>
                    </m:r>
                    <m:r>
                      <a:rPr lang="en-US" altLang="zh-CN" sz="1600" i="1" dirty="0" smtClean="0">
                        <a:latin typeface="Cambria Math" panose="02040503050406030204" pitchFamily="18" charset="0"/>
                      </a:rPr>
                      <m:t>⁡</m:t>
                    </m:r>
                    <m:r>
                      <a:rPr lang="en-US" altLang="zh-CN" sz="1600" i="1" dirty="0" smtClean="0">
                        <a:latin typeface="Cambria Math" panose="02040503050406030204" pitchFamily="18" charset="0"/>
                      </a:rPr>
                      <m:t>𝑛</m:t>
                    </m:r>
                    <m:r>
                      <a:rPr lang="en-US" altLang="zh-CN" sz="1600" i="1" dirty="0" smtClean="0">
                        <a:latin typeface="Cambria Math" panose="02040503050406030204" pitchFamily="18" charset="0"/>
                      </a:rPr>
                      <m:t>)</m:t>
                    </m:r>
                  </m:oMath>
                </a14:m>
                <a:r>
                  <a:rPr lang="en-US" altLang="zh-CN" sz="1600" dirty="0"/>
                  <a:t>? What can one say about a tree cover with only 2 trees?” – Bartal, </a:t>
                </a:r>
                <a:r>
                  <a:rPr lang="en-US" altLang="zh-CN" sz="1600" dirty="0" err="1"/>
                  <a:t>Fandina</a:t>
                </a:r>
                <a:r>
                  <a:rPr lang="en-US" altLang="zh-CN" sz="1600" dirty="0"/>
                  <a:t>, and Neiman in [BFN22]. </a:t>
                </a:r>
              </a:p>
              <a:p>
                <a:pPr marL="285750" indent="-285750">
                  <a:buFont typeface="Arial" panose="020B0604020202020204" pitchFamily="34" charset="0"/>
                  <a:buChar char="•"/>
                </a:pPr>
                <a:r>
                  <a:rPr lang="en-US" altLang="zh-CN" sz="1600" dirty="0"/>
                  <a:t>“A very interesting open question: what is the smallest stretch achieved with 2 trees?” – Le (at Sublinear Graph Simplification workshop 2024)</a:t>
                </a:r>
              </a:p>
            </p:txBody>
          </p:sp>
        </mc:Choice>
        <mc:Fallback xmlns="">
          <p:sp>
            <p:nvSpPr>
              <p:cNvPr id="11" name="文本框 10">
                <a:extLst>
                  <a:ext uri="{FF2B5EF4-FFF2-40B4-BE49-F238E27FC236}">
                    <a16:creationId xmlns:a16="http://schemas.microsoft.com/office/drawing/2014/main" id="{5DB26547-C467-4E2D-E53B-F8FDDE4107EF}"/>
                  </a:ext>
                </a:extLst>
              </p:cNvPr>
              <p:cNvSpPr txBox="1">
                <a:spLocks noRot="1" noChangeAspect="1" noMove="1" noResize="1" noEditPoints="1" noAdjustHandles="1" noChangeArrowheads="1" noChangeShapeType="1" noTextEdit="1"/>
              </p:cNvSpPr>
              <p:nvPr/>
            </p:nvSpPr>
            <p:spPr>
              <a:xfrm>
                <a:off x="687695" y="5617944"/>
                <a:ext cx="10816609" cy="1077218"/>
              </a:xfrm>
              <a:prstGeom prst="rect">
                <a:avLst/>
              </a:prstGeom>
              <a:blipFill>
                <a:blip r:embed="rId4"/>
                <a:stretch>
                  <a:fillRect l="-235" t="-1163" r="-117" b="-5814"/>
                </a:stretch>
              </a:blipFill>
            </p:spPr>
            <p:txBody>
              <a:bodyPr/>
              <a:lstStyle/>
              <a:p>
                <a:r>
                  <a:rPr lang="zh-CN" altLang="en-US">
                    <a:noFill/>
                  </a:rPr>
                  <a:t> </a:t>
                </a:r>
              </a:p>
            </p:txBody>
          </p:sp>
        </mc:Fallback>
      </mc:AlternateContent>
      <p:grpSp>
        <p:nvGrpSpPr>
          <p:cNvPr id="12" name="组合 11">
            <a:extLst>
              <a:ext uri="{FF2B5EF4-FFF2-40B4-BE49-F238E27FC236}">
                <a16:creationId xmlns:a16="http://schemas.microsoft.com/office/drawing/2014/main" id="{432AF082-1FBF-5068-E7B4-3958D1825847}"/>
              </a:ext>
            </a:extLst>
          </p:cNvPr>
          <p:cNvGrpSpPr/>
          <p:nvPr/>
        </p:nvGrpSpPr>
        <p:grpSpPr>
          <a:xfrm>
            <a:off x="1768953" y="4436656"/>
            <a:ext cx="8127999" cy="1295910"/>
            <a:chOff x="1768953" y="4504392"/>
            <a:chExt cx="8127999" cy="1295910"/>
          </a:xfrm>
        </p:grpSpPr>
        <p:grpSp>
          <p:nvGrpSpPr>
            <p:cNvPr id="5" name="组合 4">
              <a:extLst>
                <a:ext uri="{FF2B5EF4-FFF2-40B4-BE49-F238E27FC236}">
                  <a16:creationId xmlns:a16="http://schemas.microsoft.com/office/drawing/2014/main" id="{317EC785-8724-489E-C91B-C32B12677CC0}"/>
                </a:ext>
              </a:extLst>
            </p:cNvPr>
            <p:cNvGrpSpPr/>
            <p:nvPr/>
          </p:nvGrpSpPr>
          <p:grpSpPr>
            <a:xfrm>
              <a:off x="1768953" y="4504392"/>
              <a:ext cx="8127999" cy="1295910"/>
              <a:chOff x="1768953" y="4504392"/>
              <a:chExt cx="8127999" cy="1295910"/>
            </a:xfrm>
          </p:grpSpPr>
          <p:sp>
            <p:nvSpPr>
              <p:cNvPr id="2" name="矩形: 圆角 1">
                <a:extLst>
                  <a:ext uri="{FF2B5EF4-FFF2-40B4-BE49-F238E27FC236}">
                    <a16:creationId xmlns:a16="http://schemas.microsoft.com/office/drawing/2014/main" id="{2F61003B-C2C6-D6A2-F80E-5CF13F8AC673}"/>
                  </a:ext>
                </a:extLst>
              </p:cNvPr>
              <p:cNvSpPr/>
              <p:nvPr/>
            </p:nvSpPr>
            <p:spPr>
              <a:xfrm>
                <a:off x="1768953" y="4505431"/>
                <a:ext cx="8127999" cy="1294871"/>
              </a:xfrm>
              <a:prstGeom prst="roundRect">
                <a:avLst/>
              </a:prstGeom>
              <a:solidFill>
                <a:schemeClr val="accent3">
                  <a:lumMod val="40000"/>
                  <a:lumOff val="6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0E397EBD-DC7A-9177-53C9-52D8F5F33A84}"/>
                      </a:ext>
                    </a:extLst>
                  </p:cNvPr>
                  <p:cNvSpPr txBox="1"/>
                  <p:nvPr/>
                </p:nvSpPr>
                <p:spPr>
                  <a:xfrm>
                    <a:off x="2046691" y="4504392"/>
                    <a:ext cx="7404784" cy="731354"/>
                  </a:xfrm>
                  <a:prstGeom prst="rect">
                    <a:avLst/>
                  </a:prstGeom>
                  <a:noFill/>
                </p:spPr>
                <p:txBody>
                  <a:bodyPr wrap="none" rtlCol="0" anchor="ctr">
                    <a:spAutoFit/>
                  </a:bodyPr>
                  <a:lstStyle/>
                  <a:p>
                    <a:r>
                      <a:rPr lang="en-US" altLang="zh-CN" sz="2800" dirty="0">
                        <a:solidFill>
                          <a:srgbClr val="FF0000"/>
                        </a:solidFill>
                      </a:rPr>
                      <a:t>Our Result:</a:t>
                    </a:r>
                    <a:r>
                      <a:rPr lang="en-US" altLang="zh-CN" sz="2800" b="1" dirty="0">
                        <a:solidFill>
                          <a:srgbClr val="FF0000"/>
                        </a:solidFill>
                      </a:rPr>
                      <a:t>                  </a:t>
                    </a:r>
                    <a14:m>
                      <m:oMath xmlns:m="http://schemas.openxmlformats.org/officeDocument/2006/math">
                        <m:r>
                          <a:rPr lang="en-US" altLang="zh-CN" sz="2800" b="1" i="1" dirty="0" smtClean="0">
                            <a:solidFill>
                              <a:srgbClr val="FF0000"/>
                            </a:solidFill>
                            <a:latin typeface="Cambria Math" panose="02040503050406030204" pitchFamily="18" charset="0"/>
                          </a:rPr>
                          <m:t>𝒌</m:t>
                        </m:r>
                      </m:oMath>
                    </a14:m>
                    <a:r>
                      <a:rPr lang="en-US" altLang="zh-CN" sz="2800" dirty="0"/>
                      <a:t>                     </a:t>
                    </a:r>
                    <a14:m>
                      <m:oMath xmlns:m="http://schemas.openxmlformats.org/officeDocument/2006/math">
                        <m:r>
                          <a:rPr lang="en-US" altLang="zh-CN" sz="2800" b="1" i="1">
                            <a:solidFill>
                              <a:srgbClr val="FF0000"/>
                            </a:solidFill>
                            <a:latin typeface="Cambria Math" panose="02040503050406030204" pitchFamily="18" charset="0"/>
                          </a:rPr>
                          <m:t>𝛀</m:t>
                        </m:r>
                        <m:d>
                          <m:dPr>
                            <m:ctrlPr>
                              <a:rPr lang="en-US" altLang="zh-CN" sz="2800" b="1" i="1">
                                <a:solidFill>
                                  <a:srgbClr val="FF0000"/>
                                </a:solidFill>
                                <a:latin typeface="Cambria Math" panose="02040503050406030204" pitchFamily="18" charset="0"/>
                              </a:rPr>
                            </m:ctrlPr>
                          </m:dPr>
                          <m:e>
                            <m:sSup>
                              <m:sSupPr>
                                <m:ctrlPr>
                                  <a:rPr lang="en-US" altLang="zh-CN" sz="2800" b="1" i="1">
                                    <a:solidFill>
                                      <a:srgbClr val="FF0000"/>
                                    </a:solidFill>
                                    <a:latin typeface="Cambria Math" panose="02040503050406030204" pitchFamily="18" charset="0"/>
                                  </a:rPr>
                                </m:ctrlPr>
                              </m:sSupPr>
                              <m:e>
                                <m:r>
                                  <a:rPr lang="en-US" altLang="zh-CN" sz="2800" b="1" i="1">
                                    <a:solidFill>
                                      <a:srgbClr val="FF0000"/>
                                    </a:solidFill>
                                    <a:latin typeface="Cambria Math" panose="02040503050406030204" pitchFamily="18" charset="0"/>
                                  </a:rPr>
                                  <m:t>𝒏</m:t>
                                </m:r>
                              </m:e>
                              <m:sup>
                                <m:f>
                                  <m:fPr>
                                    <m:ctrlPr>
                                      <a:rPr lang="en-US" altLang="zh-CN" sz="2800" b="1" i="1">
                                        <a:solidFill>
                                          <a:srgbClr val="FF0000"/>
                                        </a:solidFill>
                                        <a:latin typeface="Cambria Math" panose="02040503050406030204" pitchFamily="18" charset="0"/>
                                      </a:rPr>
                                    </m:ctrlPr>
                                  </m:fPr>
                                  <m:num>
                                    <m:r>
                                      <a:rPr lang="en-US" altLang="zh-CN" sz="2800" b="1" i="1">
                                        <a:solidFill>
                                          <a:srgbClr val="FF0000"/>
                                        </a:solidFill>
                                        <a:latin typeface="Cambria Math" panose="02040503050406030204" pitchFamily="18" charset="0"/>
                                      </a:rPr>
                                      <m:t>𝟏</m:t>
                                    </m:r>
                                  </m:num>
                                  <m:den>
                                    <m:sSup>
                                      <m:sSupPr>
                                        <m:ctrlPr>
                                          <a:rPr lang="en-US" altLang="zh-CN" sz="2800" b="1" i="1">
                                            <a:solidFill>
                                              <a:srgbClr val="FF0000"/>
                                            </a:solidFill>
                                            <a:latin typeface="Cambria Math" panose="02040503050406030204" pitchFamily="18" charset="0"/>
                                          </a:rPr>
                                        </m:ctrlPr>
                                      </m:sSupPr>
                                      <m:e>
                                        <m:r>
                                          <a:rPr lang="en-US" altLang="zh-CN" sz="2800" b="1" i="1">
                                            <a:solidFill>
                                              <a:srgbClr val="FF0000"/>
                                            </a:solidFill>
                                            <a:latin typeface="Cambria Math" panose="02040503050406030204" pitchFamily="18" charset="0"/>
                                          </a:rPr>
                                          <m:t>𝟐</m:t>
                                        </m:r>
                                      </m:e>
                                      <m:sup>
                                        <m:r>
                                          <a:rPr lang="en-US" altLang="zh-CN" sz="2800" b="1" i="1">
                                            <a:solidFill>
                                              <a:srgbClr val="FF0000"/>
                                            </a:solidFill>
                                            <a:latin typeface="Cambria Math" panose="02040503050406030204" pitchFamily="18" charset="0"/>
                                          </a:rPr>
                                          <m:t>𝒌</m:t>
                                        </m:r>
                                        <m:r>
                                          <a:rPr lang="en-US" altLang="zh-CN" sz="2800" b="1" i="1">
                                            <a:solidFill>
                                              <a:srgbClr val="FF0000"/>
                                            </a:solidFill>
                                            <a:latin typeface="Cambria Math" panose="02040503050406030204" pitchFamily="18" charset="0"/>
                                          </a:rPr>
                                          <m:t>−</m:t>
                                        </m:r>
                                        <m:r>
                                          <a:rPr lang="en-US" altLang="zh-CN" sz="2800" b="1" i="1">
                                            <a:solidFill>
                                              <a:srgbClr val="FF0000"/>
                                            </a:solidFill>
                                            <a:latin typeface="Cambria Math" panose="02040503050406030204" pitchFamily="18" charset="0"/>
                                          </a:rPr>
                                          <m:t>𝟏</m:t>
                                        </m:r>
                                      </m:sup>
                                    </m:sSup>
                                  </m:den>
                                </m:f>
                              </m:sup>
                            </m:sSup>
                          </m:e>
                        </m:d>
                      </m:oMath>
                    </a14:m>
                    <a:r>
                      <a:rPr lang="en-US" altLang="zh-CN" dirty="0"/>
                      <a:t> </a:t>
                    </a:r>
                    <a:endParaRPr lang="zh-CN" altLang="en-US" dirty="0"/>
                  </a:p>
                </p:txBody>
              </p:sp>
            </mc:Choice>
            <mc:Fallback xmlns="">
              <p:sp>
                <p:nvSpPr>
                  <p:cNvPr id="3" name="文本框 2">
                    <a:extLst>
                      <a:ext uri="{FF2B5EF4-FFF2-40B4-BE49-F238E27FC236}">
                        <a16:creationId xmlns:a16="http://schemas.microsoft.com/office/drawing/2014/main" id="{0E397EBD-DC7A-9177-53C9-52D8F5F33A84}"/>
                      </a:ext>
                    </a:extLst>
                  </p:cNvPr>
                  <p:cNvSpPr txBox="1">
                    <a:spLocks noRot="1" noChangeAspect="1" noMove="1" noResize="1" noEditPoints="1" noAdjustHandles="1" noChangeArrowheads="1" noChangeShapeType="1" noTextEdit="1"/>
                  </p:cNvSpPr>
                  <p:nvPr/>
                </p:nvSpPr>
                <p:spPr>
                  <a:xfrm>
                    <a:off x="2046691" y="4504392"/>
                    <a:ext cx="7404784" cy="731354"/>
                  </a:xfrm>
                  <a:prstGeom prst="rect">
                    <a:avLst/>
                  </a:prstGeom>
                  <a:blipFill>
                    <a:blip r:embed="rId5"/>
                    <a:stretch>
                      <a:fillRect l="-1715" b="-22034"/>
                    </a:stretch>
                  </a:blipFill>
                </p:spPr>
                <p:txBody>
                  <a:bodyPr/>
                  <a:lstStyle/>
                  <a:p>
                    <a:r>
                      <a:rPr lang="zh-CN" altLang="en-US">
                        <a:noFill/>
                      </a:rPr>
                      <a:t> </a:t>
                    </a:r>
                  </a:p>
                </p:txBody>
              </p:sp>
            </mc:Fallback>
          </mc:AlternateContent>
        </p:grpSp>
        <p:sp>
          <p:nvSpPr>
            <p:cNvPr id="10" name="文本框 9">
              <a:extLst>
                <a:ext uri="{FF2B5EF4-FFF2-40B4-BE49-F238E27FC236}">
                  <a16:creationId xmlns:a16="http://schemas.microsoft.com/office/drawing/2014/main" id="{A738FD62-7EC5-E742-13A6-4BF47C55FB13}"/>
                </a:ext>
              </a:extLst>
            </p:cNvPr>
            <p:cNvSpPr txBox="1"/>
            <p:nvPr/>
          </p:nvSpPr>
          <p:spPr>
            <a:xfrm>
              <a:off x="2408585" y="5215495"/>
              <a:ext cx="7210628" cy="461665"/>
            </a:xfrm>
            <a:prstGeom prst="rect">
              <a:avLst/>
            </a:prstGeom>
            <a:noFill/>
          </p:spPr>
          <p:txBody>
            <a:bodyPr wrap="none" rtlCol="0" anchor="ctr">
              <a:spAutoFit/>
            </a:bodyPr>
            <a:lstStyle/>
            <a:p>
              <a:r>
                <a:rPr lang="en-US" altLang="zh-CN" sz="2400" b="1" dirty="0">
                  <a:solidFill>
                    <a:schemeClr val="accent2"/>
                  </a:solidFill>
                </a:rPr>
                <a:t>connection to combinatorial fixed-point theorems</a:t>
              </a:r>
              <a:endParaRPr lang="zh-CN" altLang="en-US" sz="2400" dirty="0">
                <a:solidFill>
                  <a:schemeClr val="accent2"/>
                </a:solidFill>
              </a:endParaRPr>
            </a:p>
          </p:txBody>
        </p:sp>
      </p:grpSp>
    </p:spTree>
    <p:extLst>
      <p:ext uri="{BB962C8B-B14F-4D97-AF65-F5344CB8AC3E}">
        <p14:creationId xmlns:p14="http://schemas.microsoft.com/office/powerpoint/2010/main" val="16911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E6172-AF51-35B1-D2EB-3971CE5559D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标题 1">
                <a:extLst>
                  <a:ext uri="{FF2B5EF4-FFF2-40B4-BE49-F238E27FC236}">
                    <a16:creationId xmlns:a16="http://schemas.microsoft.com/office/drawing/2014/main" id="{22388E09-50CB-2134-C669-8489C83FF244}"/>
                  </a:ext>
                </a:extLst>
              </p:cNvPr>
              <p:cNvSpPr txBox="1">
                <a:spLocks/>
              </p:cNvSpPr>
              <p:nvPr/>
            </p:nvSpPr>
            <p:spPr>
              <a:xfrm>
                <a:off x="215030" y="162838"/>
                <a:ext cx="10845452" cy="8982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dirty="0"/>
                  <a:t>k = 1: Distortion = </a:t>
                </a:r>
                <a14:m>
                  <m:oMath xmlns:m="http://schemas.openxmlformats.org/officeDocument/2006/math">
                    <m:r>
                      <m:rPr>
                        <m:sty m:val="p"/>
                      </m:rPr>
                      <a:rPr lang="en-US" altLang="zh-CN" sz="4800" b="0" i="0" smtClean="0">
                        <a:latin typeface="Cambria Math" panose="02040503050406030204" pitchFamily="18" charset="0"/>
                      </a:rPr>
                      <m:t>Ω</m:t>
                    </m:r>
                    <m:d>
                      <m:dPr>
                        <m:ctrlPr>
                          <a:rPr lang="en-US" altLang="zh-CN" sz="4800" i="1" smtClean="0">
                            <a:latin typeface="Cambria Math" panose="02040503050406030204" pitchFamily="18" charset="0"/>
                          </a:rPr>
                        </m:ctrlPr>
                      </m:dPr>
                      <m:e>
                        <m:r>
                          <a:rPr lang="en-US" altLang="zh-CN" sz="4800" b="0" i="1" smtClean="0">
                            <a:latin typeface="Cambria Math" panose="02040503050406030204" pitchFamily="18" charset="0"/>
                          </a:rPr>
                          <m:t>𝑛</m:t>
                        </m:r>
                      </m:e>
                    </m:d>
                  </m:oMath>
                </a14:m>
                <a:endParaRPr lang="zh-CN" altLang="en-US" sz="4800" dirty="0"/>
              </a:p>
            </p:txBody>
          </p:sp>
        </mc:Choice>
        <mc:Fallback xmlns="">
          <p:sp>
            <p:nvSpPr>
              <p:cNvPr id="4" name="标题 1">
                <a:extLst>
                  <a:ext uri="{FF2B5EF4-FFF2-40B4-BE49-F238E27FC236}">
                    <a16:creationId xmlns:a16="http://schemas.microsoft.com/office/drawing/2014/main" id="{22388E09-50CB-2134-C669-8489C83FF244}"/>
                  </a:ext>
                </a:extLst>
              </p:cNvPr>
              <p:cNvSpPr txBox="1">
                <a:spLocks noRot="1" noChangeAspect="1" noMove="1" noResize="1" noEditPoints="1" noAdjustHandles="1" noChangeArrowheads="1" noChangeShapeType="1" noTextEdit="1"/>
              </p:cNvSpPr>
              <p:nvPr/>
            </p:nvSpPr>
            <p:spPr>
              <a:xfrm>
                <a:off x="215030" y="162838"/>
                <a:ext cx="10845452" cy="898285"/>
              </a:xfrm>
              <a:prstGeom prst="rect">
                <a:avLst/>
              </a:prstGeom>
              <a:blipFill>
                <a:blip r:embed="rId3"/>
                <a:stretch>
                  <a:fillRect l="-2530" t="-6803" b="-36735"/>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B0395018-986C-5DC8-AD23-E5CF0277BA70}"/>
              </a:ext>
            </a:extLst>
          </p:cNvPr>
          <p:cNvPicPr>
            <a:picLocks noChangeAspect="1"/>
          </p:cNvPicPr>
          <p:nvPr/>
        </p:nvPicPr>
        <p:blipFill>
          <a:blip r:embed="rId4">
            <a:extLst>
              <a:ext uri="{28A0092B-C50C-407E-A947-70E740481C1C}">
                <a14:useLocalDpi xmlns:a14="http://schemas.microsoft.com/office/drawing/2010/main" val="0"/>
              </a:ext>
            </a:extLst>
          </a:blip>
          <a:srcRect l="28983" t="4405" r="28547" b="5208"/>
          <a:stretch>
            <a:fillRect/>
          </a:stretch>
        </p:blipFill>
        <p:spPr>
          <a:xfrm>
            <a:off x="4254217" y="2713940"/>
            <a:ext cx="3136006" cy="3754193"/>
          </a:xfrm>
          <a:prstGeom prst="rect">
            <a:avLst/>
          </a:prstGeom>
        </p:spPr>
      </p:pic>
      <p:pic>
        <p:nvPicPr>
          <p:cNvPr id="6" name="图片 5">
            <a:extLst>
              <a:ext uri="{FF2B5EF4-FFF2-40B4-BE49-F238E27FC236}">
                <a16:creationId xmlns:a16="http://schemas.microsoft.com/office/drawing/2014/main" id="{D9ADE188-D7EB-32A3-75D4-E74FD561F1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7784" y="2713940"/>
            <a:ext cx="3046688" cy="3835033"/>
          </a:xfrm>
          <a:prstGeom prst="rect">
            <a:avLst/>
          </a:prstGeom>
        </p:spPr>
      </p:pic>
      <p:pic>
        <p:nvPicPr>
          <p:cNvPr id="9" name="图片 8">
            <a:extLst>
              <a:ext uri="{FF2B5EF4-FFF2-40B4-BE49-F238E27FC236}">
                <a16:creationId xmlns:a16="http://schemas.microsoft.com/office/drawing/2014/main" id="{76CE0AAD-9580-A260-6BE7-4ADCB36365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981" y="3142445"/>
            <a:ext cx="2543346" cy="2464043"/>
          </a:xfrm>
          <a:prstGeom prst="rect">
            <a:avLst/>
          </a:prstGeom>
        </p:spPr>
      </p:pic>
      <p:sp>
        <p:nvSpPr>
          <p:cNvPr id="11" name="文本框 10">
            <a:extLst>
              <a:ext uri="{FF2B5EF4-FFF2-40B4-BE49-F238E27FC236}">
                <a16:creationId xmlns:a16="http://schemas.microsoft.com/office/drawing/2014/main" id="{876E5D9B-1914-C642-95CF-B99E87F792DD}"/>
              </a:ext>
            </a:extLst>
          </p:cNvPr>
          <p:cNvSpPr txBox="1"/>
          <p:nvPr/>
        </p:nvSpPr>
        <p:spPr>
          <a:xfrm>
            <a:off x="8789793" y="427314"/>
            <a:ext cx="3046688" cy="369332"/>
          </a:xfrm>
          <a:prstGeom prst="rect">
            <a:avLst/>
          </a:prstGeom>
          <a:noFill/>
        </p:spPr>
        <p:txBody>
          <a:bodyPr wrap="square" rtlCol="0">
            <a:spAutoFit/>
          </a:bodyPr>
          <a:lstStyle/>
          <a:p>
            <a:r>
              <a:rPr lang="en-US" altLang="zh-CN" dirty="0"/>
              <a:t>Similar to [</a:t>
            </a:r>
            <a:r>
              <a:rPr lang="en-US" altLang="zh-CN" dirty="0">
                <a:solidFill>
                  <a:schemeClr val="accent1"/>
                </a:solidFill>
              </a:rPr>
              <a:t>RR98</a:t>
            </a:r>
            <a:r>
              <a:rPr lang="en-US" altLang="zh-CN" dirty="0"/>
              <a:t>] and [</a:t>
            </a:r>
            <a:r>
              <a:rPr lang="en-US" altLang="zh-CN" dirty="0">
                <a:solidFill>
                  <a:schemeClr val="accent1"/>
                </a:solidFill>
              </a:rPr>
              <a:t>Gup01</a:t>
            </a:r>
            <a:r>
              <a:rPr lang="en-US" altLang="zh-CN" dirty="0"/>
              <a:t>]</a:t>
            </a:r>
            <a:endParaRPr lang="zh-CN" altLang="en-US"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D5BBD8B-8158-000F-7297-36FFA854EFED}"/>
                  </a:ext>
                </a:extLst>
              </p:cNvPr>
              <p:cNvSpPr txBox="1"/>
              <p:nvPr/>
            </p:nvSpPr>
            <p:spPr>
              <a:xfrm>
                <a:off x="723723" y="1126073"/>
                <a:ext cx="4815549" cy="1015663"/>
              </a:xfrm>
              <a:prstGeom prst="rect">
                <a:avLst/>
              </a:prstGeom>
              <a:noFill/>
            </p:spPr>
            <p:txBody>
              <a:bodyPr wrap="none" rtlCol="0">
                <a:spAutoFit/>
              </a:bodyPr>
              <a:lstStyle/>
              <a:p>
                <a:r>
                  <a:rPr lang="en-US" altLang="zh-CN" sz="2000" dirty="0"/>
                  <a:t>Hard instance: an n-cycle </a:t>
                </a:r>
                <a14:m>
                  <m:oMath xmlns:m="http://schemas.openxmlformats.org/officeDocument/2006/math">
                    <m:r>
                      <a:rPr lang="en-US" altLang="zh-CN" sz="2000" i="1">
                        <a:latin typeface="Cambria Math" panose="02040503050406030204" pitchFamily="18" charset="0"/>
                      </a:rPr>
                      <m:t>(0,1,…,</m:t>
                    </m:r>
                    <m:r>
                      <a:rPr lang="en-US" altLang="zh-CN" sz="2000" i="1">
                        <a:latin typeface="Cambria Math" panose="02040503050406030204" pitchFamily="18" charset="0"/>
                      </a:rPr>
                      <m:t>𝑛</m:t>
                    </m:r>
                    <m:r>
                      <a:rPr lang="en-US" altLang="zh-CN" sz="2000" i="1">
                        <a:latin typeface="Cambria Math" panose="02040503050406030204" pitchFamily="18" charset="0"/>
                      </a:rPr>
                      <m:t>−1,0)</m:t>
                    </m:r>
                  </m:oMath>
                </a14:m>
                <a:endParaRPr lang="en-US" altLang="zh-CN" sz="2000" dirty="0"/>
              </a:p>
              <a:p>
                <a:endParaRPr lang="en-US" altLang="zh-CN" sz="2000" dirty="0"/>
              </a:p>
              <a:p>
                <a:pPr marL="342900" indent="-342900">
                  <a:buFont typeface="Arial" panose="020B0604020202020204" pitchFamily="34" charset="0"/>
                  <a:buChar char="•"/>
                </a:pPr>
                <a:r>
                  <a:rPr lang="en-US" altLang="zh-CN" sz="2000" dirty="0"/>
                  <a:t>Subdivide edges in </a:t>
                </a:r>
                <a14:m>
                  <m:oMath xmlns:m="http://schemas.openxmlformats.org/officeDocument/2006/math">
                    <m:r>
                      <a:rPr lang="en-US" altLang="zh-CN" sz="2000" i="1" smtClean="0">
                        <a:latin typeface="Cambria Math" panose="02040503050406030204" pitchFamily="18" charset="0"/>
                      </a:rPr>
                      <m:t>𝑇</m:t>
                    </m:r>
                  </m:oMath>
                </a14:m>
                <a:endParaRPr lang="zh-CN" altLang="en-US" sz="2000" dirty="0"/>
              </a:p>
            </p:txBody>
          </p:sp>
        </mc:Choice>
        <mc:Fallback xmlns="">
          <p:sp>
            <p:nvSpPr>
              <p:cNvPr id="5" name="文本框 4">
                <a:extLst>
                  <a:ext uri="{FF2B5EF4-FFF2-40B4-BE49-F238E27FC236}">
                    <a16:creationId xmlns:a16="http://schemas.microsoft.com/office/drawing/2014/main" id="{8D5BBD8B-8158-000F-7297-36FFA854EFED}"/>
                  </a:ext>
                </a:extLst>
              </p:cNvPr>
              <p:cNvSpPr txBox="1">
                <a:spLocks noRot="1" noChangeAspect="1" noMove="1" noResize="1" noEditPoints="1" noAdjustHandles="1" noChangeArrowheads="1" noChangeShapeType="1" noTextEdit="1"/>
              </p:cNvSpPr>
              <p:nvPr/>
            </p:nvSpPr>
            <p:spPr>
              <a:xfrm>
                <a:off x="723723" y="1126073"/>
                <a:ext cx="4815549" cy="1015663"/>
              </a:xfrm>
              <a:prstGeom prst="rect">
                <a:avLst/>
              </a:prstGeom>
              <a:blipFill>
                <a:blip r:embed="rId7"/>
                <a:stretch>
                  <a:fillRect l="-1392" t="-3614" b="-102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0074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EBA22-080B-BFA2-AAFC-EE55FD42F0D9}"/>
            </a:ext>
          </a:extLst>
        </p:cNvPr>
        <p:cNvGrpSpPr/>
        <p:nvPr/>
      </p:nvGrpSpPr>
      <p:grpSpPr>
        <a:xfrm>
          <a:off x="0" y="0"/>
          <a:ext cx="0" cy="0"/>
          <a:chOff x="0" y="0"/>
          <a:chExt cx="0" cy="0"/>
        </a:xfrm>
      </p:grpSpPr>
      <p:pic>
        <p:nvPicPr>
          <p:cNvPr id="113" name="图片 112">
            <a:extLst>
              <a:ext uri="{FF2B5EF4-FFF2-40B4-BE49-F238E27FC236}">
                <a16:creationId xmlns:a16="http://schemas.microsoft.com/office/drawing/2014/main" id="{ACD16D72-168E-4CB5-BC6E-C9A8862C6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9661" y="2942029"/>
            <a:ext cx="2543346" cy="2464043"/>
          </a:xfrm>
          <a:prstGeom prst="rect">
            <a:avLst/>
          </a:prstGeom>
        </p:spPr>
      </p:pic>
      <p:pic>
        <p:nvPicPr>
          <p:cNvPr id="10" name="图片 9">
            <a:extLst>
              <a:ext uri="{FF2B5EF4-FFF2-40B4-BE49-F238E27FC236}">
                <a16:creationId xmlns:a16="http://schemas.microsoft.com/office/drawing/2014/main" id="{6E1D5E34-12DA-9AA0-3F60-BAF5A3FD64AD}"/>
              </a:ext>
            </a:extLst>
          </p:cNvPr>
          <p:cNvPicPr>
            <a:picLocks noChangeAspect="1"/>
          </p:cNvPicPr>
          <p:nvPr/>
        </p:nvPicPr>
        <p:blipFill>
          <a:blip r:embed="rId4">
            <a:extLst>
              <a:ext uri="{28A0092B-C50C-407E-A947-70E740481C1C}">
                <a14:useLocalDpi xmlns:a14="http://schemas.microsoft.com/office/drawing/2010/main" val="0"/>
              </a:ext>
            </a:extLst>
          </a:blip>
          <a:srcRect b="6647"/>
          <a:stretch>
            <a:fillRect/>
          </a:stretch>
        </p:blipFill>
        <p:spPr>
          <a:xfrm>
            <a:off x="3998591" y="2943732"/>
            <a:ext cx="4140485" cy="3790624"/>
          </a:xfrm>
          <a:prstGeom prst="rect">
            <a:avLst/>
          </a:prstGeom>
        </p:spPr>
      </p:pic>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29759314-646B-2F09-BC27-ED0FA5F05AC4}"/>
                  </a:ext>
                </a:extLst>
              </p:cNvPr>
              <p:cNvSpPr txBox="1"/>
              <p:nvPr/>
            </p:nvSpPr>
            <p:spPr>
              <a:xfrm>
                <a:off x="723723" y="1126073"/>
                <a:ext cx="5587492" cy="1631216"/>
              </a:xfrm>
              <a:prstGeom prst="rect">
                <a:avLst/>
              </a:prstGeom>
              <a:noFill/>
            </p:spPr>
            <p:txBody>
              <a:bodyPr wrap="none" rtlCol="0">
                <a:spAutoFit/>
              </a:bodyPr>
              <a:lstStyle/>
              <a:p>
                <a:r>
                  <a:rPr lang="en-US" altLang="zh-CN" sz="2000" dirty="0"/>
                  <a:t>Hard instance: an n-cycle </a:t>
                </a:r>
                <a14:m>
                  <m:oMath xmlns:m="http://schemas.openxmlformats.org/officeDocument/2006/math">
                    <m:r>
                      <a:rPr lang="en-US" altLang="zh-CN" sz="2000" b="0" i="1" smtClean="0">
                        <a:latin typeface="Cambria Math" panose="02040503050406030204" pitchFamily="18" charset="0"/>
                      </a:rPr>
                      <m:t>(0,1,…,</m:t>
                    </m:r>
                    <m:r>
                      <a:rPr lang="en-US" altLang="zh-CN" sz="2000" b="0" i="1" smtClean="0">
                        <a:latin typeface="Cambria Math" panose="02040503050406030204" pitchFamily="18" charset="0"/>
                      </a:rPr>
                      <m:t>𝑛</m:t>
                    </m:r>
                    <m:r>
                      <a:rPr lang="en-US" altLang="zh-CN" sz="2000" b="0" i="1" smtClean="0">
                        <a:latin typeface="Cambria Math" panose="02040503050406030204" pitchFamily="18" charset="0"/>
                      </a:rPr>
                      <m:t>−1,0)</m:t>
                    </m:r>
                  </m:oMath>
                </a14:m>
                <a:endParaRPr lang="en-US" altLang="zh-CN" sz="2000" dirty="0"/>
              </a:p>
              <a:p>
                <a:endParaRPr lang="en-US" altLang="zh-CN" sz="2000" dirty="0"/>
              </a:p>
              <a:p>
                <a:pPr marL="342900" indent="-342900">
                  <a:buFont typeface="Arial" panose="020B0604020202020204" pitchFamily="34" charset="0"/>
                  <a:buChar char="•"/>
                </a:pPr>
                <a:r>
                  <a:rPr lang="en-US" altLang="zh-CN" sz="2000" dirty="0"/>
                  <a:t>Subdivide edges in </a:t>
                </a:r>
                <a14:m>
                  <m:oMath xmlns:m="http://schemas.openxmlformats.org/officeDocument/2006/math">
                    <m:r>
                      <a:rPr lang="en-US" altLang="zh-CN" sz="2000" i="1">
                        <a:latin typeface="Cambria Math" panose="02040503050406030204" pitchFamily="18" charset="0"/>
                      </a:rPr>
                      <m:t>𝑇</m:t>
                    </m:r>
                  </m:oMath>
                </a14:m>
                <a:endParaRPr lang="en-US" altLang="zh-CN" sz="2000" dirty="0">
                  <a:solidFill>
                    <a:srgbClr val="FF0000"/>
                  </a:solidFill>
                </a:endParaRPr>
              </a:p>
              <a:p>
                <a:pPr marL="342900" indent="-342900">
                  <a:buFont typeface="Arial" panose="020B0604020202020204" pitchFamily="34" charset="0"/>
                  <a:buChar char="•"/>
                </a:pPr>
                <a14:m>
                  <m:oMath xmlns:m="http://schemas.openxmlformats.org/officeDocument/2006/math">
                    <m:sSub>
                      <m:sSubPr>
                        <m:ctrlPr>
                          <a:rPr lang="en-US" altLang="zh-CN" sz="2000" i="1" dirty="0" smtClean="0">
                            <a:latin typeface="Cambria Math" panose="02040503050406030204" pitchFamily="18" charset="0"/>
                          </a:rPr>
                        </m:ctrlPr>
                      </m:sSubPr>
                      <m:e>
                        <m:r>
                          <m:rPr>
                            <m:sty m:val="p"/>
                          </m:rPr>
                          <a:rPr lang="en-US" altLang="zh-CN" sz="2000" i="0" dirty="0" smtClean="0">
                            <a:latin typeface="Cambria Math" panose="02040503050406030204" pitchFamily="18" charset="0"/>
                          </a:rPr>
                          <m:t>Π</m:t>
                        </m:r>
                      </m:e>
                      <m:sub>
                        <m:r>
                          <a:rPr lang="en-US" altLang="zh-CN" sz="2000" i="1" dirty="0" err="1" smtClean="0">
                            <a:latin typeface="Cambria Math" panose="02040503050406030204" pitchFamily="18" charset="0"/>
                          </a:rPr>
                          <m:t>𝑖</m:t>
                        </m:r>
                      </m:sub>
                    </m:sSub>
                  </m:oMath>
                </a14:m>
                <a:r>
                  <a:rPr lang="en-US" altLang="zh-CN" sz="2000" dirty="0"/>
                  <a:t>: the path from </a:t>
                </a:r>
                <a14:m>
                  <m:oMath xmlns:m="http://schemas.openxmlformats.org/officeDocument/2006/math">
                    <m:r>
                      <a:rPr lang="en-US" altLang="zh-CN" sz="2000" b="0" i="1" smtClean="0">
                        <a:latin typeface="Cambria Math" panose="02040503050406030204" pitchFamily="18" charset="0"/>
                      </a:rPr>
                      <m:t>𝑖</m:t>
                    </m:r>
                  </m:oMath>
                </a14:m>
                <a:r>
                  <a:rPr lang="en-US" altLang="zh-CN" sz="2000" dirty="0"/>
                  <a:t> to </a:t>
                </a:r>
                <a14:m>
                  <m:oMath xmlns:m="http://schemas.openxmlformats.org/officeDocument/2006/math">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oMath>
                </a14:m>
                <a:r>
                  <a:rPr lang="en-US" altLang="zh-CN" sz="2000" dirty="0"/>
                  <a:t> in </a:t>
                </a:r>
                <a14:m>
                  <m:oMath xmlns:m="http://schemas.openxmlformats.org/officeDocument/2006/math">
                    <m:r>
                      <a:rPr lang="en-US" altLang="zh-CN" sz="2000" b="0" i="1" smtClean="0">
                        <a:latin typeface="Cambria Math" panose="02040503050406030204" pitchFamily="18" charset="0"/>
                      </a:rPr>
                      <m:t>𝑇</m:t>
                    </m:r>
                  </m:oMath>
                </a14:m>
                <a:endParaRPr lang="en-US" altLang="zh-CN" sz="2000" dirty="0"/>
              </a:p>
              <a:p>
                <a:pPr marL="342900" indent="-342900">
                  <a:buFont typeface="Arial" panose="020B0604020202020204" pitchFamily="34" charset="0"/>
                  <a:buChar char="•"/>
                </a:pPr>
                <a14:m>
                  <m:oMath xmlns:m="http://schemas.openxmlformats.org/officeDocument/2006/math">
                    <m:r>
                      <a:rPr lang="en-US" altLang="zh-CN" sz="2000" b="0" i="1" smtClean="0">
                        <a:latin typeface="Cambria Math" panose="02040503050406030204" pitchFamily="18" charset="0"/>
                      </a:rPr>
                      <m:t>(</m:t>
                    </m:r>
                    <m:r>
                      <m:rPr>
                        <m:sty m:val="p"/>
                      </m:rPr>
                      <a:rPr lang="en-US" altLang="zh-CN" sz="2000" b="0" i="1" smtClean="0">
                        <a:latin typeface="Cambria Math" panose="02040503050406030204" pitchFamily="18" charset="0"/>
                      </a:rPr>
                      <m:t>i</m:t>
                    </m:r>
                    <m:r>
                      <a:rPr lang="en-US" altLang="zh-CN" sz="2000" b="0" i="1" smtClean="0">
                        <a:latin typeface="Cambria Math" panose="02040503050406030204" pitchFamily="18" charset="0"/>
                      </a:rPr>
                      <m:t>,</m:t>
                    </m:r>
                    <m:r>
                      <m:rPr>
                        <m:sty m:val="p"/>
                      </m:rPr>
                      <a:rPr lang="en-US" altLang="zh-CN" sz="2000" b="0" i="1" smtClean="0">
                        <a:latin typeface="Cambria Math" panose="02040503050406030204" pitchFamily="18" charset="0"/>
                      </a:rPr>
                      <m:t>i</m:t>
                    </m:r>
                    <m:r>
                      <a:rPr lang="en-US" altLang="zh-CN" sz="2000" b="0" i="1" smtClean="0">
                        <a:latin typeface="Cambria Math" panose="02040503050406030204" pitchFamily="18" charset="0"/>
                      </a:rPr>
                      <m:t>+1)</m:t>
                    </m:r>
                  </m:oMath>
                </a14:m>
                <a:r>
                  <a:rPr lang="en-US" altLang="zh-CN" sz="2000" dirty="0"/>
                  <a:t> is a </a:t>
                </a:r>
                <a:r>
                  <a:rPr lang="en-US" altLang="zh-CN" sz="2000" dirty="0">
                    <a:solidFill>
                      <a:srgbClr val="FF0000"/>
                    </a:solidFill>
                  </a:rPr>
                  <a:t>bad edge</a:t>
                </a:r>
                <a:r>
                  <a:rPr lang="en-US" altLang="zh-CN" sz="2000" dirty="0"/>
                  <a:t> </a:t>
                </a:r>
                <a:r>
                  <a:rPr lang="en-US" altLang="zh-CN" sz="2000" dirty="0" err="1"/>
                  <a:t>iff</a:t>
                </a:r>
                <a:r>
                  <a:rPr lang="en-US" altLang="zh-CN" sz="2000" dirty="0"/>
                  <a:t>. </a:t>
                </a:r>
                <a14:m>
                  <m:oMath xmlns:m="http://schemas.openxmlformats.org/officeDocument/2006/math">
                    <m:sSub>
                      <m:sSubPr>
                        <m:ctrlPr>
                          <a:rPr lang="en-US" altLang="zh-CN" sz="2000" i="1" dirty="0" smtClean="0">
                            <a:latin typeface="Cambria Math" panose="02040503050406030204" pitchFamily="18" charset="0"/>
                          </a:rPr>
                        </m:ctrlPr>
                      </m:sSubPr>
                      <m:e>
                        <m:r>
                          <m:rPr>
                            <m:sty m:val="p"/>
                          </m:rPr>
                          <a:rPr lang="en-US" altLang="zh-CN" sz="2000" i="0" dirty="0" smtClean="0">
                            <a:latin typeface="Cambria Math" panose="02040503050406030204" pitchFamily="18" charset="0"/>
                          </a:rPr>
                          <m:t>Π</m:t>
                        </m:r>
                      </m:e>
                      <m:sub>
                        <m:r>
                          <a:rPr lang="en-US" altLang="zh-CN" sz="2000" i="1" dirty="0" err="1" smtClean="0">
                            <a:latin typeface="Cambria Math" panose="02040503050406030204" pitchFamily="18" charset="0"/>
                          </a:rPr>
                          <m:t>𝑖</m:t>
                        </m:r>
                      </m:sub>
                    </m:sSub>
                  </m:oMath>
                </a14:m>
                <a:r>
                  <a:rPr lang="zh-CN" altLang="en-US" sz="2000" dirty="0"/>
                  <a:t> </a:t>
                </a:r>
                <a:r>
                  <a:rPr lang="en-US" altLang="zh-CN" sz="2000" dirty="0">
                    <a:solidFill>
                      <a:srgbClr val="FF0000"/>
                    </a:solidFill>
                  </a:rPr>
                  <a:t>counterclockwise</a:t>
                </a:r>
                <a:endParaRPr lang="zh-CN" altLang="en-US" sz="2000" dirty="0">
                  <a:solidFill>
                    <a:srgbClr val="FF0000"/>
                  </a:solidFill>
                </a:endParaRPr>
              </a:p>
            </p:txBody>
          </p:sp>
        </mc:Choice>
        <mc:Fallback xmlns="">
          <p:sp>
            <p:nvSpPr>
              <p:cNvPr id="14" name="文本框 13">
                <a:extLst>
                  <a:ext uri="{FF2B5EF4-FFF2-40B4-BE49-F238E27FC236}">
                    <a16:creationId xmlns:a16="http://schemas.microsoft.com/office/drawing/2014/main" id="{29759314-646B-2F09-BC27-ED0FA5F05AC4}"/>
                  </a:ext>
                </a:extLst>
              </p:cNvPr>
              <p:cNvSpPr txBox="1">
                <a:spLocks noRot="1" noChangeAspect="1" noMove="1" noResize="1" noEditPoints="1" noAdjustHandles="1" noChangeArrowheads="1" noChangeShapeType="1" noTextEdit="1"/>
              </p:cNvSpPr>
              <p:nvPr/>
            </p:nvSpPr>
            <p:spPr>
              <a:xfrm>
                <a:off x="723723" y="1126073"/>
                <a:ext cx="5587492" cy="1631216"/>
              </a:xfrm>
              <a:prstGeom prst="rect">
                <a:avLst/>
              </a:prstGeom>
              <a:blipFill>
                <a:blip r:embed="rId5"/>
                <a:stretch>
                  <a:fillRect l="-1201" t="-2247" r="-437" b="-5993"/>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3850A355-20CA-D5B8-1892-1BF472FEAB54}"/>
              </a:ext>
            </a:extLst>
          </p:cNvPr>
          <p:cNvSpPr txBox="1"/>
          <p:nvPr/>
        </p:nvSpPr>
        <p:spPr>
          <a:xfrm>
            <a:off x="9030247" y="457483"/>
            <a:ext cx="3046688" cy="369332"/>
          </a:xfrm>
          <a:prstGeom prst="rect">
            <a:avLst/>
          </a:prstGeom>
          <a:noFill/>
        </p:spPr>
        <p:txBody>
          <a:bodyPr wrap="square" rtlCol="0">
            <a:spAutoFit/>
          </a:bodyPr>
          <a:lstStyle/>
          <a:p>
            <a:r>
              <a:rPr lang="en-US" altLang="zh-CN" dirty="0"/>
              <a:t>Similar to [</a:t>
            </a:r>
            <a:r>
              <a:rPr lang="en-US" altLang="zh-CN" dirty="0">
                <a:solidFill>
                  <a:schemeClr val="accent1"/>
                </a:solidFill>
              </a:rPr>
              <a:t>RR98</a:t>
            </a:r>
            <a:r>
              <a:rPr lang="en-US" altLang="zh-CN" dirty="0"/>
              <a:t>] and [</a:t>
            </a:r>
            <a:r>
              <a:rPr lang="en-US" altLang="zh-CN" dirty="0">
                <a:solidFill>
                  <a:schemeClr val="accent1"/>
                </a:solidFill>
              </a:rPr>
              <a:t>Gup01</a:t>
            </a:r>
            <a:r>
              <a:rPr lang="en-US" altLang="zh-CN" dirty="0"/>
              <a:t>]</a:t>
            </a:r>
            <a:endParaRPr lang="zh-CN" altLang="en-US" dirty="0"/>
          </a:p>
        </p:txBody>
      </p:sp>
      <p:pic>
        <p:nvPicPr>
          <p:cNvPr id="6" name="图片 5">
            <a:extLst>
              <a:ext uri="{FF2B5EF4-FFF2-40B4-BE49-F238E27FC236}">
                <a16:creationId xmlns:a16="http://schemas.microsoft.com/office/drawing/2014/main" id="{32CDFD00-4387-740D-3D89-7FC6ED11C5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723" y="3065065"/>
            <a:ext cx="2887326" cy="3634435"/>
          </a:xfrm>
          <a:prstGeom prst="rect">
            <a:avLst/>
          </a:prstGeom>
        </p:spPr>
      </p:pic>
      <p:cxnSp>
        <p:nvCxnSpPr>
          <p:cNvPr id="18" name="直接连接符 17">
            <a:extLst>
              <a:ext uri="{FF2B5EF4-FFF2-40B4-BE49-F238E27FC236}">
                <a16:creationId xmlns:a16="http://schemas.microsoft.com/office/drawing/2014/main" id="{C6560DBC-8410-0D8B-B136-D17009F0F478}"/>
              </a:ext>
            </a:extLst>
          </p:cNvPr>
          <p:cNvCxnSpPr/>
          <p:nvPr/>
        </p:nvCxnSpPr>
        <p:spPr>
          <a:xfrm>
            <a:off x="2100396" y="3313929"/>
            <a:ext cx="0" cy="720000"/>
          </a:xfrm>
          <a:prstGeom prst="line">
            <a:avLst/>
          </a:prstGeom>
          <a:ln w="19050">
            <a:solidFill>
              <a:schemeClr val="accent2"/>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DBD10F16-7FDD-BCAE-2F4C-2BAE2BF74C78}"/>
              </a:ext>
            </a:extLst>
          </p:cNvPr>
          <p:cNvCxnSpPr>
            <a:cxnSpLocks/>
          </p:cNvCxnSpPr>
          <p:nvPr/>
        </p:nvCxnSpPr>
        <p:spPr>
          <a:xfrm flipH="1" flipV="1">
            <a:off x="1779424" y="5044108"/>
            <a:ext cx="361677" cy="345553"/>
          </a:xfrm>
          <a:prstGeom prst="line">
            <a:avLst/>
          </a:prstGeom>
          <a:ln w="19050">
            <a:solidFill>
              <a:schemeClr val="accent2"/>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38" name="组合 37">
            <a:extLst>
              <a:ext uri="{FF2B5EF4-FFF2-40B4-BE49-F238E27FC236}">
                <a16:creationId xmlns:a16="http://schemas.microsoft.com/office/drawing/2014/main" id="{748E30FC-A61B-CF4A-7000-974C316C25A3}"/>
              </a:ext>
            </a:extLst>
          </p:cNvPr>
          <p:cNvGrpSpPr/>
          <p:nvPr/>
        </p:nvGrpSpPr>
        <p:grpSpPr>
          <a:xfrm>
            <a:off x="1692537" y="5124941"/>
            <a:ext cx="571630" cy="968864"/>
            <a:chOff x="1692537" y="5124941"/>
            <a:chExt cx="571630" cy="968864"/>
          </a:xfrm>
        </p:grpSpPr>
        <p:cxnSp>
          <p:nvCxnSpPr>
            <p:cNvPr id="30" name="直接连接符 29">
              <a:extLst>
                <a:ext uri="{FF2B5EF4-FFF2-40B4-BE49-F238E27FC236}">
                  <a16:creationId xmlns:a16="http://schemas.microsoft.com/office/drawing/2014/main" id="{48F3540A-D6EB-2590-D139-CD06675DCC86}"/>
                </a:ext>
              </a:extLst>
            </p:cNvPr>
            <p:cNvCxnSpPr>
              <a:cxnSpLocks/>
            </p:cNvCxnSpPr>
            <p:nvPr/>
          </p:nvCxnSpPr>
          <p:spPr>
            <a:xfrm flipH="1" flipV="1">
              <a:off x="1692537" y="5124941"/>
              <a:ext cx="571630" cy="500004"/>
            </a:xfrm>
            <a:prstGeom prst="line">
              <a:avLst/>
            </a:prstGeom>
            <a:ln w="19050">
              <a:solidFill>
                <a:schemeClr val="accent2"/>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0F250196-3F09-5CD8-A24E-F7627FC94655}"/>
                </a:ext>
              </a:extLst>
            </p:cNvPr>
            <p:cNvCxnSpPr>
              <a:cxnSpLocks/>
            </p:cNvCxnSpPr>
            <p:nvPr/>
          </p:nvCxnSpPr>
          <p:spPr>
            <a:xfrm flipH="1">
              <a:off x="1873375" y="5666881"/>
              <a:ext cx="390792" cy="426924"/>
            </a:xfrm>
            <a:prstGeom prst="line">
              <a:avLst/>
            </a:prstGeom>
            <a:ln w="19050">
              <a:solidFill>
                <a:schemeClr val="accent2"/>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grpSp>
      <p:grpSp>
        <p:nvGrpSpPr>
          <p:cNvPr id="37" name="组合 36">
            <a:extLst>
              <a:ext uri="{FF2B5EF4-FFF2-40B4-BE49-F238E27FC236}">
                <a16:creationId xmlns:a16="http://schemas.microsoft.com/office/drawing/2014/main" id="{B3AF9FFB-5B5D-2291-A1FF-201A5FF05529}"/>
              </a:ext>
            </a:extLst>
          </p:cNvPr>
          <p:cNvGrpSpPr/>
          <p:nvPr/>
        </p:nvGrpSpPr>
        <p:grpSpPr>
          <a:xfrm>
            <a:off x="2100396" y="4162282"/>
            <a:ext cx="321315" cy="1008167"/>
            <a:chOff x="2100396" y="4162282"/>
            <a:chExt cx="321315" cy="1008167"/>
          </a:xfrm>
        </p:grpSpPr>
        <p:cxnSp>
          <p:nvCxnSpPr>
            <p:cNvPr id="34" name="直接连接符 33">
              <a:extLst>
                <a:ext uri="{FF2B5EF4-FFF2-40B4-BE49-F238E27FC236}">
                  <a16:creationId xmlns:a16="http://schemas.microsoft.com/office/drawing/2014/main" id="{BE736A15-DE17-CDC3-EF25-81143B5C7514}"/>
                </a:ext>
              </a:extLst>
            </p:cNvPr>
            <p:cNvCxnSpPr/>
            <p:nvPr/>
          </p:nvCxnSpPr>
          <p:spPr>
            <a:xfrm>
              <a:off x="2100396" y="4162282"/>
              <a:ext cx="0" cy="720000"/>
            </a:xfrm>
            <a:prstGeom prst="line">
              <a:avLst/>
            </a:prstGeom>
            <a:ln w="19050">
              <a:solidFill>
                <a:schemeClr val="accent2"/>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0EEF7AE2-CBB0-8DB0-82DC-185C722EAE29}"/>
                </a:ext>
              </a:extLst>
            </p:cNvPr>
            <p:cNvCxnSpPr>
              <a:cxnSpLocks/>
            </p:cNvCxnSpPr>
            <p:nvPr/>
          </p:nvCxnSpPr>
          <p:spPr>
            <a:xfrm flipH="1" flipV="1">
              <a:off x="2106623" y="4875831"/>
              <a:ext cx="315088" cy="294618"/>
            </a:xfrm>
            <a:prstGeom prst="line">
              <a:avLst/>
            </a:prstGeom>
            <a:ln w="19050">
              <a:solidFill>
                <a:schemeClr val="accent2"/>
              </a:solidFill>
              <a:prstDash val="dash"/>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66846D6F-14BA-E888-160D-44926F3AB49E}"/>
              </a:ext>
            </a:extLst>
          </p:cNvPr>
          <p:cNvGrpSpPr/>
          <p:nvPr/>
        </p:nvGrpSpPr>
        <p:grpSpPr>
          <a:xfrm>
            <a:off x="1248644" y="5231923"/>
            <a:ext cx="729708" cy="722092"/>
            <a:chOff x="1248644" y="5231923"/>
            <a:chExt cx="729708" cy="722092"/>
          </a:xfrm>
        </p:grpSpPr>
        <p:cxnSp>
          <p:nvCxnSpPr>
            <p:cNvPr id="39" name="直接连接符 38">
              <a:extLst>
                <a:ext uri="{FF2B5EF4-FFF2-40B4-BE49-F238E27FC236}">
                  <a16:creationId xmlns:a16="http://schemas.microsoft.com/office/drawing/2014/main" id="{79A1F1A3-2492-DF36-7818-ED067C47BA0C}"/>
                </a:ext>
              </a:extLst>
            </p:cNvPr>
            <p:cNvCxnSpPr>
              <a:cxnSpLocks/>
            </p:cNvCxnSpPr>
            <p:nvPr/>
          </p:nvCxnSpPr>
          <p:spPr>
            <a:xfrm flipH="1">
              <a:off x="1248644" y="5239957"/>
              <a:ext cx="390792" cy="426924"/>
            </a:xfrm>
            <a:prstGeom prst="line">
              <a:avLst/>
            </a:prstGeom>
            <a:ln w="19050">
              <a:solidFill>
                <a:schemeClr val="accent2"/>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B54C51B1-DD4D-2764-850E-AAD6259AD343}"/>
                </a:ext>
              </a:extLst>
            </p:cNvPr>
            <p:cNvCxnSpPr>
              <a:cxnSpLocks/>
            </p:cNvCxnSpPr>
            <p:nvPr/>
          </p:nvCxnSpPr>
          <p:spPr>
            <a:xfrm flipH="1" flipV="1">
              <a:off x="1639436" y="5231923"/>
              <a:ext cx="338916" cy="287134"/>
            </a:xfrm>
            <a:prstGeom prst="line">
              <a:avLst/>
            </a:prstGeom>
            <a:ln w="19050">
              <a:solidFill>
                <a:schemeClr val="accent2"/>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68B1D1F6-CB7E-1647-AE8F-2368E0F665B1}"/>
                </a:ext>
              </a:extLst>
            </p:cNvPr>
            <p:cNvCxnSpPr>
              <a:cxnSpLocks/>
            </p:cNvCxnSpPr>
            <p:nvPr/>
          </p:nvCxnSpPr>
          <p:spPr>
            <a:xfrm flipH="1">
              <a:off x="1576992" y="5527091"/>
              <a:ext cx="390792" cy="426924"/>
            </a:xfrm>
            <a:prstGeom prst="line">
              <a:avLst/>
            </a:prstGeom>
            <a:ln w="19050">
              <a:solidFill>
                <a:schemeClr val="accent2"/>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grpSp>
      <p:grpSp>
        <p:nvGrpSpPr>
          <p:cNvPr id="48" name="组合 47">
            <a:extLst>
              <a:ext uri="{FF2B5EF4-FFF2-40B4-BE49-F238E27FC236}">
                <a16:creationId xmlns:a16="http://schemas.microsoft.com/office/drawing/2014/main" id="{0B0CABAF-5DCF-075C-845B-2C89B292AAC4}"/>
              </a:ext>
            </a:extLst>
          </p:cNvPr>
          <p:cNvGrpSpPr/>
          <p:nvPr/>
        </p:nvGrpSpPr>
        <p:grpSpPr>
          <a:xfrm>
            <a:off x="1050135" y="4522282"/>
            <a:ext cx="2451462" cy="1504385"/>
            <a:chOff x="1050135" y="4522282"/>
            <a:chExt cx="2451462" cy="1504385"/>
          </a:xfrm>
        </p:grpSpPr>
        <p:cxnSp>
          <p:nvCxnSpPr>
            <p:cNvPr id="43" name="直接连接符 42">
              <a:extLst>
                <a:ext uri="{FF2B5EF4-FFF2-40B4-BE49-F238E27FC236}">
                  <a16:creationId xmlns:a16="http://schemas.microsoft.com/office/drawing/2014/main" id="{086A1C80-35BE-0D2E-A6C3-AA255E793CCB}"/>
                </a:ext>
              </a:extLst>
            </p:cNvPr>
            <p:cNvCxnSpPr>
              <a:cxnSpLocks/>
            </p:cNvCxnSpPr>
            <p:nvPr/>
          </p:nvCxnSpPr>
          <p:spPr>
            <a:xfrm flipH="1">
              <a:off x="1050135" y="4522282"/>
              <a:ext cx="910127" cy="867379"/>
            </a:xfrm>
            <a:prstGeom prst="line">
              <a:avLst/>
            </a:prstGeom>
            <a:ln w="19050">
              <a:solidFill>
                <a:schemeClr val="accent2"/>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133460CA-DCC2-C632-5D9D-DD3D7FC07680}"/>
                </a:ext>
              </a:extLst>
            </p:cNvPr>
            <p:cNvCxnSpPr>
              <a:cxnSpLocks/>
            </p:cNvCxnSpPr>
            <p:nvPr/>
          </p:nvCxnSpPr>
          <p:spPr>
            <a:xfrm flipH="1" flipV="1">
              <a:off x="1960262" y="4530828"/>
              <a:ext cx="1541335" cy="1495839"/>
            </a:xfrm>
            <a:prstGeom prst="line">
              <a:avLst/>
            </a:prstGeom>
            <a:ln w="19050">
              <a:solidFill>
                <a:schemeClr val="accent2"/>
              </a:solidFill>
              <a:prstDash val="dash"/>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cxnSp>
        <p:nvCxnSpPr>
          <p:cNvPr id="49" name="直接连接符 48">
            <a:extLst>
              <a:ext uri="{FF2B5EF4-FFF2-40B4-BE49-F238E27FC236}">
                <a16:creationId xmlns:a16="http://schemas.microsoft.com/office/drawing/2014/main" id="{9F9AF64B-B14D-A071-085A-0930D71BEAF5}"/>
              </a:ext>
            </a:extLst>
          </p:cNvPr>
          <p:cNvCxnSpPr/>
          <p:nvPr/>
        </p:nvCxnSpPr>
        <p:spPr>
          <a:xfrm>
            <a:off x="2100396" y="3313929"/>
            <a:ext cx="0" cy="720000"/>
          </a:xfrm>
          <a:prstGeom prst="line">
            <a:avLst/>
          </a:prstGeom>
          <a:ln w="19050">
            <a:solidFill>
              <a:schemeClr val="accent1"/>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50" name="组合 49">
            <a:extLst>
              <a:ext uri="{FF2B5EF4-FFF2-40B4-BE49-F238E27FC236}">
                <a16:creationId xmlns:a16="http://schemas.microsoft.com/office/drawing/2014/main" id="{772FD684-E678-6FBD-1A8B-83A08DBD4CA7}"/>
              </a:ext>
            </a:extLst>
          </p:cNvPr>
          <p:cNvGrpSpPr/>
          <p:nvPr/>
        </p:nvGrpSpPr>
        <p:grpSpPr>
          <a:xfrm>
            <a:off x="2098800" y="4161600"/>
            <a:ext cx="321315" cy="1008167"/>
            <a:chOff x="2100396" y="4162282"/>
            <a:chExt cx="321315" cy="1008167"/>
          </a:xfrm>
        </p:grpSpPr>
        <p:cxnSp>
          <p:nvCxnSpPr>
            <p:cNvPr id="51" name="直接连接符 50">
              <a:extLst>
                <a:ext uri="{FF2B5EF4-FFF2-40B4-BE49-F238E27FC236}">
                  <a16:creationId xmlns:a16="http://schemas.microsoft.com/office/drawing/2014/main" id="{2A64BCFE-1DE1-A37D-CE61-FF9FBAFF2226}"/>
                </a:ext>
              </a:extLst>
            </p:cNvPr>
            <p:cNvCxnSpPr/>
            <p:nvPr/>
          </p:nvCxnSpPr>
          <p:spPr>
            <a:xfrm>
              <a:off x="2100396" y="4162282"/>
              <a:ext cx="0" cy="720000"/>
            </a:xfrm>
            <a:prstGeom prst="line">
              <a:avLst/>
            </a:prstGeom>
            <a:ln w="19050">
              <a:solidFill>
                <a:schemeClr val="accent1"/>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55FDD30D-88CE-8197-F0C9-4EF19AC01512}"/>
                </a:ext>
              </a:extLst>
            </p:cNvPr>
            <p:cNvCxnSpPr>
              <a:cxnSpLocks/>
            </p:cNvCxnSpPr>
            <p:nvPr/>
          </p:nvCxnSpPr>
          <p:spPr>
            <a:xfrm flipH="1" flipV="1">
              <a:off x="2106623" y="4875831"/>
              <a:ext cx="315088" cy="294618"/>
            </a:xfrm>
            <a:prstGeom prst="line">
              <a:avLst/>
            </a:prstGeom>
            <a:ln w="19050">
              <a:solidFill>
                <a:schemeClr val="accent1"/>
              </a:solidFill>
              <a:prstDash val="dash"/>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cxnSp>
        <p:nvCxnSpPr>
          <p:cNvPr id="53" name="直接连接符 52">
            <a:extLst>
              <a:ext uri="{FF2B5EF4-FFF2-40B4-BE49-F238E27FC236}">
                <a16:creationId xmlns:a16="http://schemas.microsoft.com/office/drawing/2014/main" id="{DEE94943-4612-CBB6-64EF-F74654FFB0E7}"/>
              </a:ext>
            </a:extLst>
          </p:cNvPr>
          <p:cNvCxnSpPr>
            <a:cxnSpLocks/>
          </p:cNvCxnSpPr>
          <p:nvPr/>
        </p:nvCxnSpPr>
        <p:spPr>
          <a:xfrm flipH="1" flipV="1">
            <a:off x="1778400" y="5043600"/>
            <a:ext cx="361677" cy="345553"/>
          </a:xfrm>
          <a:prstGeom prst="line">
            <a:avLst/>
          </a:prstGeom>
          <a:ln w="19050">
            <a:solidFill>
              <a:schemeClr val="accent1"/>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54" name="组合 53">
            <a:extLst>
              <a:ext uri="{FF2B5EF4-FFF2-40B4-BE49-F238E27FC236}">
                <a16:creationId xmlns:a16="http://schemas.microsoft.com/office/drawing/2014/main" id="{AD250F74-6819-AB70-3499-9996290437BB}"/>
              </a:ext>
            </a:extLst>
          </p:cNvPr>
          <p:cNvGrpSpPr/>
          <p:nvPr/>
        </p:nvGrpSpPr>
        <p:grpSpPr>
          <a:xfrm>
            <a:off x="1692000" y="5126400"/>
            <a:ext cx="571630" cy="968864"/>
            <a:chOff x="1692537" y="5124941"/>
            <a:chExt cx="571630" cy="968864"/>
          </a:xfrm>
        </p:grpSpPr>
        <p:cxnSp>
          <p:nvCxnSpPr>
            <p:cNvPr id="55" name="直接连接符 54">
              <a:extLst>
                <a:ext uri="{FF2B5EF4-FFF2-40B4-BE49-F238E27FC236}">
                  <a16:creationId xmlns:a16="http://schemas.microsoft.com/office/drawing/2014/main" id="{EC6424C4-EC5C-104B-F333-01D576745BF5}"/>
                </a:ext>
              </a:extLst>
            </p:cNvPr>
            <p:cNvCxnSpPr>
              <a:cxnSpLocks/>
            </p:cNvCxnSpPr>
            <p:nvPr/>
          </p:nvCxnSpPr>
          <p:spPr>
            <a:xfrm flipH="1" flipV="1">
              <a:off x="1692537" y="5124941"/>
              <a:ext cx="571630" cy="500004"/>
            </a:xfrm>
            <a:prstGeom prst="line">
              <a:avLst/>
            </a:prstGeom>
            <a:ln w="19050">
              <a:solidFill>
                <a:schemeClr val="accent1"/>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F5A82ADF-2595-2017-A6FD-7270D5FE4619}"/>
                </a:ext>
              </a:extLst>
            </p:cNvPr>
            <p:cNvCxnSpPr>
              <a:cxnSpLocks/>
            </p:cNvCxnSpPr>
            <p:nvPr/>
          </p:nvCxnSpPr>
          <p:spPr>
            <a:xfrm flipH="1">
              <a:off x="1873375" y="5666881"/>
              <a:ext cx="390792" cy="426924"/>
            </a:xfrm>
            <a:prstGeom prst="line">
              <a:avLst/>
            </a:prstGeom>
            <a:ln w="19050">
              <a:solidFill>
                <a:schemeClr val="accent1"/>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grpSp>
      <p:grpSp>
        <p:nvGrpSpPr>
          <p:cNvPr id="57" name="组合 56">
            <a:extLst>
              <a:ext uri="{FF2B5EF4-FFF2-40B4-BE49-F238E27FC236}">
                <a16:creationId xmlns:a16="http://schemas.microsoft.com/office/drawing/2014/main" id="{30A76018-7AAD-CA52-1834-253F66F20F5A}"/>
              </a:ext>
            </a:extLst>
          </p:cNvPr>
          <p:cNvGrpSpPr/>
          <p:nvPr/>
        </p:nvGrpSpPr>
        <p:grpSpPr>
          <a:xfrm>
            <a:off x="1249200" y="5230800"/>
            <a:ext cx="729708" cy="722092"/>
            <a:chOff x="1248644" y="5231923"/>
            <a:chExt cx="729708" cy="722092"/>
          </a:xfrm>
        </p:grpSpPr>
        <p:cxnSp>
          <p:nvCxnSpPr>
            <p:cNvPr id="58" name="直接连接符 57">
              <a:extLst>
                <a:ext uri="{FF2B5EF4-FFF2-40B4-BE49-F238E27FC236}">
                  <a16:creationId xmlns:a16="http://schemas.microsoft.com/office/drawing/2014/main" id="{E2E55A4A-47A1-ED4F-496E-4877D7C29CFD}"/>
                </a:ext>
              </a:extLst>
            </p:cNvPr>
            <p:cNvCxnSpPr>
              <a:cxnSpLocks/>
            </p:cNvCxnSpPr>
            <p:nvPr/>
          </p:nvCxnSpPr>
          <p:spPr>
            <a:xfrm flipH="1">
              <a:off x="1248644" y="5239957"/>
              <a:ext cx="390792" cy="426924"/>
            </a:xfrm>
            <a:prstGeom prst="line">
              <a:avLst/>
            </a:prstGeom>
            <a:ln w="19050">
              <a:solidFill>
                <a:schemeClr val="accent1"/>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23C75146-A3AE-315A-1C73-D8F93FD2196A}"/>
                </a:ext>
              </a:extLst>
            </p:cNvPr>
            <p:cNvCxnSpPr>
              <a:cxnSpLocks/>
            </p:cNvCxnSpPr>
            <p:nvPr/>
          </p:nvCxnSpPr>
          <p:spPr>
            <a:xfrm flipH="1" flipV="1">
              <a:off x="1639436" y="5231923"/>
              <a:ext cx="338916" cy="287134"/>
            </a:xfrm>
            <a:prstGeom prst="line">
              <a:avLst/>
            </a:prstGeom>
            <a:ln w="19050">
              <a:solidFill>
                <a:schemeClr val="accent1"/>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25BE3BA4-3272-F62E-7B4C-037D780CCC7A}"/>
                </a:ext>
              </a:extLst>
            </p:cNvPr>
            <p:cNvCxnSpPr>
              <a:cxnSpLocks/>
            </p:cNvCxnSpPr>
            <p:nvPr/>
          </p:nvCxnSpPr>
          <p:spPr>
            <a:xfrm flipH="1">
              <a:off x="1576992" y="5527091"/>
              <a:ext cx="390792" cy="426924"/>
            </a:xfrm>
            <a:prstGeom prst="line">
              <a:avLst/>
            </a:prstGeom>
            <a:ln w="19050">
              <a:solidFill>
                <a:schemeClr val="accent1"/>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grpSp>
      <p:grpSp>
        <p:nvGrpSpPr>
          <p:cNvPr id="66" name="组合 65">
            <a:extLst>
              <a:ext uri="{FF2B5EF4-FFF2-40B4-BE49-F238E27FC236}">
                <a16:creationId xmlns:a16="http://schemas.microsoft.com/office/drawing/2014/main" id="{6F0E5953-E854-110D-4C87-A410C3C406DB}"/>
              </a:ext>
            </a:extLst>
          </p:cNvPr>
          <p:cNvGrpSpPr/>
          <p:nvPr/>
        </p:nvGrpSpPr>
        <p:grpSpPr>
          <a:xfrm>
            <a:off x="2278615" y="3313929"/>
            <a:ext cx="1306749" cy="2507751"/>
            <a:chOff x="2278615" y="3313929"/>
            <a:chExt cx="1306749" cy="2507751"/>
          </a:xfrm>
        </p:grpSpPr>
        <p:cxnSp>
          <p:nvCxnSpPr>
            <p:cNvPr id="61" name="直接连接符 60">
              <a:extLst>
                <a:ext uri="{FF2B5EF4-FFF2-40B4-BE49-F238E27FC236}">
                  <a16:creationId xmlns:a16="http://schemas.microsoft.com/office/drawing/2014/main" id="{D847DC26-6DE6-9893-458A-443DF35A01BD}"/>
                </a:ext>
              </a:extLst>
            </p:cNvPr>
            <p:cNvCxnSpPr>
              <a:cxnSpLocks/>
            </p:cNvCxnSpPr>
            <p:nvPr/>
          </p:nvCxnSpPr>
          <p:spPr>
            <a:xfrm flipH="1" flipV="1">
              <a:off x="2278615" y="4556673"/>
              <a:ext cx="1306749" cy="1265007"/>
            </a:xfrm>
            <a:prstGeom prst="line">
              <a:avLst/>
            </a:prstGeom>
            <a:ln w="19050">
              <a:solidFill>
                <a:schemeClr val="accent2"/>
              </a:solidFill>
              <a:prstDash val="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AC9BDF79-E593-DF27-74B0-6824F49D2651}"/>
                </a:ext>
              </a:extLst>
            </p:cNvPr>
            <p:cNvCxnSpPr>
              <a:cxnSpLocks/>
            </p:cNvCxnSpPr>
            <p:nvPr/>
          </p:nvCxnSpPr>
          <p:spPr>
            <a:xfrm>
              <a:off x="2296066" y="3313929"/>
              <a:ext cx="0" cy="1207671"/>
            </a:xfrm>
            <a:prstGeom prst="line">
              <a:avLst/>
            </a:prstGeom>
            <a:ln w="19050">
              <a:solidFill>
                <a:schemeClr val="accent2"/>
              </a:solidFill>
              <a:prstDash val="dash"/>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68" name="组合 67">
            <a:extLst>
              <a:ext uri="{FF2B5EF4-FFF2-40B4-BE49-F238E27FC236}">
                <a16:creationId xmlns:a16="http://schemas.microsoft.com/office/drawing/2014/main" id="{FD53F01C-67DC-244B-F5D1-6FB7AC528B05}"/>
              </a:ext>
            </a:extLst>
          </p:cNvPr>
          <p:cNvGrpSpPr/>
          <p:nvPr/>
        </p:nvGrpSpPr>
        <p:grpSpPr>
          <a:xfrm>
            <a:off x="1051200" y="4521600"/>
            <a:ext cx="2451462" cy="1504385"/>
            <a:chOff x="1050135" y="4522282"/>
            <a:chExt cx="2451462" cy="1504385"/>
          </a:xfrm>
        </p:grpSpPr>
        <p:cxnSp>
          <p:nvCxnSpPr>
            <p:cNvPr id="69" name="直接连接符 68">
              <a:extLst>
                <a:ext uri="{FF2B5EF4-FFF2-40B4-BE49-F238E27FC236}">
                  <a16:creationId xmlns:a16="http://schemas.microsoft.com/office/drawing/2014/main" id="{CAD5ABB5-8D89-25C8-F33E-65F5F3AE79A6}"/>
                </a:ext>
              </a:extLst>
            </p:cNvPr>
            <p:cNvCxnSpPr>
              <a:cxnSpLocks/>
            </p:cNvCxnSpPr>
            <p:nvPr/>
          </p:nvCxnSpPr>
          <p:spPr>
            <a:xfrm flipH="1">
              <a:off x="1050135" y="4522282"/>
              <a:ext cx="910127" cy="867379"/>
            </a:xfrm>
            <a:prstGeom prst="line">
              <a:avLst/>
            </a:prstGeom>
            <a:ln w="19050">
              <a:solidFill>
                <a:schemeClr val="accent1"/>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8A311D90-D698-BF27-645A-21DD21F25C30}"/>
                </a:ext>
              </a:extLst>
            </p:cNvPr>
            <p:cNvCxnSpPr>
              <a:cxnSpLocks/>
            </p:cNvCxnSpPr>
            <p:nvPr/>
          </p:nvCxnSpPr>
          <p:spPr>
            <a:xfrm flipH="1" flipV="1">
              <a:off x="1960262" y="4530828"/>
              <a:ext cx="1541335" cy="1495839"/>
            </a:xfrm>
            <a:prstGeom prst="line">
              <a:avLst/>
            </a:prstGeom>
            <a:ln w="19050">
              <a:solidFill>
                <a:schemeClr val="accent1"/>
              </a:solidFill>
              <a:prstDash val="dash"/>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71" name="弧形 70">
            <a:extLst>
              <a:ext uri="{FF2B5EF4-FFF2-40B4-BE49-F238E27FC236}">
                <a16:creationId xmlns:a16="http://schemas.microsoft.com/office/drawing/2014/main" id="{371CC669-B8AB-63F7-4013-517AB3DD9D9B}"/>
              </a:ext>
            </a:extLst>
          </p:cNvPr>
          <p:cNvSpPr/>
          <p:nvPr/>
        </p:nvSpPr>
        <p:spPr>
          <a:xfrm>
            <a:off x="8663591" y="2916877"/>
            <a:ext cx="2520000" cy="2520000"/>
          </a:xfrm>
          <a:prstGeom prst="arc">
            <a:avLst>
              <a:gd name="adj1" fmla="val 16200000"/>
              <a:gd name="adj2" fmla="val 19335382"/>
            </a:avLst>
          </a:prstGeom>
          <a:ln w="19050">
            <a:solidFill>
              <a:schemeClr val="accent2"/>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75" name="组合 74">
            <a:extLst>
              <a:ext uri="{FF2B5EF4-FFF2-40B4-BE49-F238E27FC236}">
                <a16:creationId xmlns:a16="http://schemas.microsoft.com/office/drawing/2014/main" id="{2EA32DD2-6D29-5FF8-51C3-2847A49C0FD3}"/>
              </a:ext>
            </a:extLst>
          </p:cNvPr>
          <p:cNvGrpSpPr/>
          <p:nvPr/>
        </p:nvGrpSpPr>
        <p:grpSpPr>
          <a:xfrm>
            <a:off x="8581334" y="2833375"/>
            <a:ext cx="2700000" cy="2700000"/>
            <a:chOff x="8557743" y="3588498"/>
            <a:chExt cx="2700000" cy="2700000"/>
          </a:xfrm>
        </p:grpSpPr>
        <p:sp>
          <p:nvSpPr>
            <p:cNvPr id="73" name="弧形 72">
              <a:extLst>
                <a:ext uri="{FF2B5EF4-FFF2-40B4-BE49-F238E27FC236}">
                  <a16:creationId xmlns:a16="http://schemas.microsoft.com/office/drawing/2014/main" id="{0E123175-AEB8-5D31-0B37-6693F87AC2E0}"/>
                </a:ext>
              </a:extLst>
            </p:cNvPr>
            <p:cNvSpPr/>
            <p:nvPr/>
          </p:nvSpPr>
          <p:spPr>
            <a:xfrm>
              <a:off x="8640000" y="3672000"/>
              <a:ext cx="2520000" cy="2520000"/>
            </a:xfrm>
            <a:prstGeom prst="arc">
              <a:avLst>
                <a:gd name="adj1" fmla="val 19337600"/>
                <a:gd name="adj2" fmla="val 3715059"/>
              </a:avLst>
            </a:prstGeom>
            <a:ln w="19050">
              <a:solidFill>
                <a:schemeClr val="accent2"/>
              </a:solidFill>
              <a:headEnd type="non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74" name="弧形 73">
              <a:extLst>
                <a:ext uri="{FF2B5EF4-FFF2-40B4-BE49-F238E27FC236}">
                  <a16:creationId xmlns:a16="http://schemas.microsoft.com/office/drawing/2014/main" id="{C9DAA029-EDB5-6B04-FFA6-A950FCFAF61E}"/>
                </a:ext>
              </a:extLst>
            </p:cNvPr>
            <p:cNvSpPr/>
            <p:nvPr/>
          </p:nvSpPr>
          <p:spPr>
            <a:xfrm>
              <a:off x="8557743" y="3588498"/>
              <a:ext cx="2700000" cy="2700000"/>
            </a:xfrm>
            <a:prstGeom prst="arc">
              <a:avLst>
                <a:gd name="adj1" fmla="val 751287"/>
                <a:gd name="adj2" fmla="val 3679142"/>
              </a:avLst>
            </a:prstGeom>
            <a:ln w="19050">
              <a:solidFill>
                <a:schemeClr val="accent2"/>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sp>
        <p:nvSpPr>
          <p:cNvPr id="80" name="弧形 79">
            <a:extLst>
              <a:ext uri="{FF2B5EF4-FFF2-40B4-BE49-F238E27FC236}">
                <a16:creationId xmlns:a16="http://schemas.microsoft.com/office/drawing/2014/main" id="{BDBAF25C-89F9-54A1-E0FD-FF63ACEF1DDF}"/>
              </a:ext>
            </a:extLst>
          </p:cNvPr>
          <p:cNvSpPr/>
          <p:nvPr/>
        </p:nvSpPr>
        <p:spPr>
          <a:xfrm>
            <a:off x="8744073" y="2986110"/>
            <a:ext cx="2340000" cy="2340000"/>
          </a:xfrm>
          <a:prstGeom prst="arc">
            <a:avLst>
              <a:gd name="adj1" fmla="val 751287"/>
              <a:gd name="adj2" fmla="val 3679142"/>
            </a:avLst>
          </a:prstGeom>
          <a:ln w="19050">
            <a:solidFill>
              <a:schemeClr val="accent2"/>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nvGrpSpPr>
          <p:cNvPr id="85" name="组合 84">
            <a:extLst>
              <a:ext uri="{FF2B5EF4-FFF2-40B4-BE49-F238E27FC236}">
                <a16:creationId xmlns:a16="http://schemas.microsoft.com/office/drawing/2014/main" id="{11365528-06CE-C457-6959-DCEDC8DFBA73}"/>
              </a:ext>
            </a:extLst>
          </p:cNvPr>
          <p:cNvGrpSpPr/>
          <p:nvPr/>
        </p:nvGrpSpPr>
        <p:grpSpPr>
          <a:xfrm>
            <a:off x="8834073" y="3046477"/>
            <a:ext cx="2160000" cy="2160000"/>
            <a:chOff x="8810482" y="3801600"/>
            <a:chExt cx="2160000" cy="2160000"/>
          </a:xfrm>
        </p:grpSpPr>
        <p:sp>
          <p:nvSpPr>
            <p:cNvPr id="82" name="弧形 81">
              <a:extLst>
                <a:ext uri="{FF2B5EF4-FFF2-40B4-BE49-F238E27FC236}">
                  <a16:creationId xmlns:a16="http://schemas.microsoft.com/office/drawing/2014/main" id="{8302EE2F-3821-0313-5774-952AD6929FCD}"/>
                </a:ext>
              </a:extLst>
            </p:cNvPr>
            <p:cNvSpPr/>
            <p:nvPr/>
          </p:nvSpPr>
          <p:spPr>
            <a:xfrm>
              <a:off x="8810482" y="3801600"/>
              <a:ext cx="2160000" cy="2160000"/>
            </a:xfrm>
            <a:prstGeom prst="arc">
              <a:avLst>
                <a:gd name="adj1" fmla="val 751287"/>
                <a:gd name="adj2" fmla="val 3679142"/>
              </a:avLst>
            </a:prstGeom>
            <a:ln w="19050">
              <a:solidFill>
                <a:schemeClr val="accent2"/>
              </a:solidFill>
              <a:headEnd type="triangle" w="med" len="me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83" name="弧形 82">
              <a:extLst>
                <a:ext uri="{FF2B5EF4-FFF2-40B4-BE49-F238E27FC236}">
                  <a16:creationId xmlns:a16="http://schemas.microsoft.com/office/drawing/2014/main" id="{57D9CA09-7645-AC13-2383-B75C46716C2E}"/>
                </a:ext>
              </a:extLst>
            </p:cNvPr>
            <p:cNvSpPr/>
            <p:nvPr/>
          </p:nvSpPr>
          <p:spPr>
            <a:xfrm>
              <a:off x="8990482" y="3939430"/>
              <a:ext cx="1800000" cy="1800000"/>
            </a:xfrm>
            <a:prstGeom prst="arc">
              <a:avLst>
                <a:gd name="adj1" fmla="val 827771"/>
                <a:gd name="adj2" fmla="val 6871054"/>
              </a:avLst>
            </a:prstGeom>
            <a:ln w="19050">
              <a:solidFill>
                <a:schemeClr val="accent2"/>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grpSp>
        <p:nvGrpSpPr>
          <p:cNvPr id="92" name="组合 91">
            <a:extLst>
              <a:ext uri="{FF2B5EF4-FFF2-40B4-BE49-F238E27FC236}">
                <a16:creationId xmlns:a16="http://schemas.microsoft.com/office/drawing/2014/main" id="{8D80E7AD-93C1-4B40-DD6C-493546A473C2}"/>
              </a:ext>
            </a:extLst>
          </p:cNvPr>
          <p:cNvGrpSpPr/>
          <p:nvPr/>
        </p:nvGrpSpPr>
        <p:grpSpPr>
          <a:xfrm>
            <a:off x="8472217" y="2737335"/>
            <a:ext cx="3060000" cy="3060000"/>
            <a:chOff x="8448626" y="3492458"/>
            <a:chExt cx="3060000" cy="3060000"/>
          </a:xfrm>
        </p:grpSpPr>
        <p:sp>
          <p:nvSpPr>
            <p:cNvPr id="89" name="弧形 88">
              <a:extLst>
                <a:ext uri="{FF2B5EF4-FFF2-40B4-BE49-F238E27FC236}">
                  <a16:creationId xmlns:a16="http://schemas.microsoft.com/office/drawing/2014/main" id="{BBC6FF39-FF00-6707-BB02-4EC223784219}"/>
                </a:ext>
              </a:extLst>
            </p:cNvPr>
            <p:cNvSpPr/>
            <p:nvPr/>
          </p:nvSpPr>
          <p:spPr>
            <a:xfrm>
              <a:off x="8448626" y="3492458"/>
              <a:ext cx="3060000" cy="3060000"/>
            </a:xfrm>
            <a:prstGeom prst="arc">
              <a:avLst>
                <a:gd name="adj1" fmla="val 827771"/>
                <a:gd name="adj2" fmla="val 10248867"/>
              </a:avLst>
            </a:prstGeom>
            <a:ln w="19050">
              <a:solidFill>
                <a:schemeClr val="accent2"/>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90" name="弧形 89">
              <a:extLst>
                <a:ext uri="{FF2B5EF4-FFF2-40B4-BE49-F238E27FC236}">
                  <a16:creationId xmlns:a16="http://schemas.microsoft.com/office/drawing/2014/main" id="{0C42162A-180D-62F8-AFD2-5C3601EE8E7B}"/>
                </a:ext>
              </a:extLst>
            </p:cNvPr>
            <p:cNvSpPr/>
            <p:nvPr/>
          </p:nvSpPr>
          <p:spPr>
            <a:xfrm>
              <a:off x="8526618" y="3515289"/>
              <a:ext cx="2880000" cy="2880000"/>
            </a:xfrm>
            <a:prstGeom prst="arc">
              <a:avLst>
                <a:gd name="adj1" fmla="val 827771"/>
                <a:gd name="adj2" fmla="val 7318251"/>
              </a:avLst>
            </a:prstGeom>
            <a:ln w="190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sp>
        <p:nvSpPr>
          <p:cNvPr id="95" name="弧形 94">
            <a:extLst>
              <a:ext uri="{FF2B5EF4-FFF2-40B4-BE49-F238E27FC236}">
                <a16:creationId xmlns:a16="http://schemas.microsoft.com/office/drawing/2014/main" id="{0C4AEB4C-9431-8AAF-861F-B8C147C1E92C}"/>
              </a:ext>
            </a:extLst>
          </p:cNvPr>
          <p:cNvSpPr/>
          <p:nvPr/>
        </p:nvSpPr>
        <p:spPr>
          <a:xfrm>
            <a:off x="9211334" y="3435766"/>
            <a:ext cx="1440000" cy="1440000"/>
          </a:xfrm>
          <a:prstGeom prst="arc">
            <a:avLst>
              <a:gd name="adj1" fmla="val 12738826"/>
              <a:gd name="adj2" fmla="val 10140843"/>
            </a:avLst>
          </a:prstGeom>
          <a:ln w="19050">
            <a:solidFill>
              <a:schemeClr val="accent2"/>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nvGrpSpPr>
          <p:cNvPr id="99" name="组合 98">
            <a:extLst>
              <a:ext uri="{FF2B5EF4-FFF2-40B4-BE49-F238E27FC236}">
                <a16:creationId xmlns:a16="http://schemas.microsoft.com/office/drawing/2014/main" id="{E3B6DFF8-893F-7D27-F6E1-83CE2F2A671F}"/>
              </a:ext>
            </a:extLst>
          </p:cNvPr>
          <p:cNvGrpSpPr/>
          <p:nvPr/>
        </p:nvGrpSpPr>
        <p:grpSpPr>
          <a:xfrm>
            <a:off x="9293591" y="3553375"/>
            <a:ext cx="1260000" cy="1260000"/>
            <a:chOff x="9270000" y="4308498"/>
            <a:chExt cx="1260000" cy="1260000"/>
          </a:xfrm>
        </p:grpSpPr>
        <p:sp>
          <p:nvSpPr>
            <p:cNvPr id="97" name="弧形 96">
              <a:extLst>
                <a:ext uri="{FF2B5EF4-FFF2-40B4-BE49-F238E27FC236}">
                  <a16:creationId xmlns:a16="http://schemas.microsoft.com/office/drawing/2014/main" id="{FEBC4AB2-DF00-120D-0714-C4AFA2AE76A8}"/>
                </a:ext>
              </a:extLst>
            </p:cNvPr>
            <p:cNvSpPr/>
            <p:nvPr/>
          </p:nvSpPr>
          <p:spPr>
            <a:xfrm>
              <a:off x="9270000" y="4308498"/>
              <a:ext cx="1260000" cy="1260000"/>
            </a:xfrm>
            <a:prstGeom prst="arc">
              <a:avLst>
                <a:gd name="adj1" fmla="val 12938741"/>
                <a:gd name="adj2" fmla="val 3385561"/>
              </a:avLst>
            </a:prstGeom>
            <a:ln w="190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98" name="弧形 97">
              <a:extLst>
                <a:ext uri="{FF2B5EF4-FFF2-40B4-BE49-F238E27FC236}">
                  <a16:creationId xmlns:a16="http://schemas.microsoft.com/office/drawing/2014/main" id="{7E4C042D-6456-53DD-979A-B53B59380FE7}"/>
                </a:ext>
              </a:extLst>
            </p:cNvPr>
            <p:cNvSpPr/>
            <p:nvPr/>
          </p:nvSpPr>
          <p:spPr>
            <a:xfrm>
              <a:off x="9360000" y="4396984"/>
              <a:ext cx="1080000" cy="1080000"/>
            </a:xfrm>
            <a:prstGeom prst="arc">
              <a:avLst>
                <a:gd name="adj1" fmla="val 16283062"/>
                <a:gd name="adj2" fmla="val 3385561"/>
              </a:avLst>
            </a:prstGeom>
            <a:ln w="19050">
              <a:solidFill>
                <a:schemeClr val="accent2"/>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sp>
        <p:nvSpPr>
          <p:cNvPr id="101" name="弧形 100">
            <a:extLst>
              <a:ext uri="{FF2B5EF4-FFF2-40B4-BE49-F238E27FC236}">
                <a16:creationId xmlns:a16="http://schemas.microsoft.com/office/drawing/2014/main" id="{298990C4-BB93-CFFE-675A-DFE44EEF9BE2}"/>
              </a:ext>
            </a:extLst>
          </p:cNvPr>
          <p:cNvSpPr/>
          <p:nvPr/>
        </p:nvSpPr>
        <p:spPr>
          <a:xfrm>
            <a:off x="8663591" y="2916877"/>
            <a:ext cx="2520000" cy="2520000"/>
          </a:xfrm>
          <a:prstGeom prst="arc">
            <a:avLst>
              <a:gd name="adj1" fmla="val 16200000"/>
              <a:gd name="adj2" fmla="val 19335382"/>
            </a:avLst>
          </a:prstGeom>
          <a:ln w="19050">
            <a:solidFill>
              <a:schemeClr val="accent1"/>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02" name="组合 101">
            <a:extLst>
              <a:ext uri="{FF2B5EF4-FFF2-40B4-BE49-F238E27FC236}">
                <a16:creationId xmlns:a16="http://schemas.microsoft.com/office/drawing/2014/main" id="{FE39994D-8939-A137-5A9B-A92B1E0200E4}"/>
              </a:ext>
            </a:extLst>
          </p:cNvPr>
          <p:cNvGrpSpPr/>
          <p:nvPr/>
        </p:nvGrpSpPr>
        <p:grpSpPr>
          <a:xfrm>
            <a:off x="8580791" y="2834077"/>
            <a:ext cx="2700000" cy="2700000"/>
            <a:chOff x="8557743" y="3588498"/>
            <a:chExt cx="2700000" cy="2700000"/>
          </a:xfrm>
        </p:grpSpPr>
        <p:sp>
          <p:nvSpPr>
            <p:cNvPr id="103" name="弧形 102">
              <a:extLst>
                <a:ext uri="{FF2B5EF4-FFF2-40B4-BE49-F238E27FC236}">
                  <a16:creationId xmlns:a16="http://schemas.microsoft.com/office/drawing/2014/main" id="{9405B61C-FA2E-F237-BDBF-B3D2180C7FAE}"/>
                </a:ext>
              </a:extLst>
            </p:cNvPr>
            <p:cNvSpPr/>
            <p:nvPr/>
          </p:nvSpPr>
          <p:spPr>
            <a:xfrm>
              <a:off x="8640000" y="3672000"/>
              <a:ext cx="2520000" cy="2520000"/>
            </a:xfrm>
            <a:prstGeom prst="arc">
              <a:avLst>
                <a:gd name="adj1" fmla="val 19337600"/>
                <a:gd name="adj2" fmla="val 3715059"/>
              </a:avLst>
            </a:prstGeom>
            <a:ln w="19050">
              <a:solidFill>
                <a:schemeClr val="accent1"/>
              </a:solidFill>
              <a:headEnd type="non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104" name="弧形 103">
              <a:extLst>
                <a:ext uri="{FF2B5EF4-FFF2-40B4-BE49-F238E27FC236}">
                  <a16:creationId xmlns:a16="http://schemas.microsoft.com/office/drawing/2014/main" id="{E9477913-E993-5F09-FF68-13077ECF659E}"/>
                </a:ext>
              </a:extLst>
            </p:cNvPr>
            <p:cNvSpPr/>
            <p:nvPr/>
          </p:nvSpPr>
          <p:spPr>
            <a:xfrm>
              <a:off x="8557743" y="3588498"/>
              <a:ext cx="2700000" cy="2700000"/>
            </a:xfrm>
            <a:prstGeom prst="arc">
              <a:avLst>
                <a:gd name="adj1" fmla="val 751287"/>
                <a:gd name="adj2" fmla="val 3679142"/>
              </a:avLst>
            </a:prstGeom>
            <a:ln w="19050">
              <a:solidFill>
                <a:schemeClr val="accent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sp>
        <p:nvSpPr>
          <p:cNvPr id="105" name="弧形 104">
            <a:extLst>
              <a:ext uri="{FF2B5EF4-FFF2-40B4-BE49-F238E27FC236}">
                <a16:creationId xmlns:a16="http://schemas.microsoft.com/office/drawing/2014/main" id="{F7304DFA-6EA8-AB27-0E54-56BAF6872251}"/>
              </a:ext>
            </a:extLst>
          </p:cNvPr>
          <p:cNvSpPr/>
          <p:nvPr/>
        </p:nvSpPr>
        <p:spPr>
          <a:xfrm>
            <a:off x="8742791" y="2985277"/>
            <a:ext cx="2340000" cy="2340000"/>
          </a:xfrm>
          <a:prstGeom prst="arc">
            <a:avLst>
              <a:gd name="adj1" fmla="val 751287"/>
              <a:gd name="adj2" fmla="val 3679142"/>
            </a:avLst>
          </a:prstGeom>
          <a:ln w="19050">
            <a:solidFill>
              <a:schemeClr val="accent1"/>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nvGrpSpPr>
          <p:cNvPr id="106" name="组合 105">
            <a:extLst>
              <a:ext uri="{FF2B5EF4-FFF2-40B4-BE49-F238E27FC236}">
                <a16:creationId xmlns:a16="http://schemas.microsoft.com/office/drawing/2014/main" id="{34CCACE6-6153-3DEA-5592-8C85C802DE2F}"/>
              </a:ext>
            </a:extLst>
          </p:cNvPr>
          <p:cNvGrpSpPr/>
          <p:nvPr/>
        </p:nvGrpSpPr>
        <p:grpSpPr>
          <a:xfrm>
            <a:off x="8832791" y="3046477"/>
            <a:ext cx="2160000" cy="2160000"/>
            <a:chOff x="8810482" y="3801600"/>
            <a:chExt cx="2160000" cy="2160000"/>
          </a:xfrm>
        </p:grpSpPr>
        <p:sp>
          <p:nvSpPr>
            <p:cNvPr id="107" name="弧形 106">
              <a:extLst>
                <a:ext uri="{FF2B5EF4-FFF2-40B4-BE49-F238E27FC236}">
                  <a16:creationId xmlns:a16="http://schemas.microsoft.com/office/drawing/2014/main" id="{797A0467-5438-07E7-B648-244138FA4041}"/>
                </a:ext>
              </a:extLst>
            </p:cNvPr>
            <p:cNvSpPr/>
            <p:nvPr/>
          </p:nvSpPr>
          <p:spPr>
            <a:xfrm>
              <a:off x="8810482" y="3801600"/>
              <a:ext cx="2160000" cy="2160000"/>
            </a:xfrm>
            <a:prstGeom prst="arc">
              <a:avLst>
                <a:gd name="adj1" fmla="val 751287"/>
                <a:gd name="adj2" fmla="val 3679142"/>
              </a:avLst>
            </a:prstGeom>
            <a:ln w="19050">
              <a:solidFill>
                <a:schemeClr val="accent1"/>
              </a:solidFill>
              <a:headEnd type="triangle" w="med" len="me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108" name="弧形 107">
              <a:extLst>
                <a:ext uri="{FF2B5EF4-FFF2-40B4-BE49-F238E27FC236}">
                  <a16:creationId xmlns:a16="http://schemas.microsoft.com/office/drawing/2014/main" id="{D575C1D8-CC05-44FE-EACA-0F1119F72FE0}"/>
                </a:ext>
              </a:extLst>
            </p:cNvPr>
            <p:cNvSpPr/>
            <p:nvPr/>
          </p:nvSpPr>
          <p:spPr>
            <a:xfrm>
              <a:off x="8990482" y="3939430"/>
              <a:ext cx="1800000" cy="1800000"/>
            </a:xfrm>
            <a:prstGeom prst="arc">
              <a:avLst>
                <a:gd name="adj1" fmla="val 827771"/>
                <a:gd name="adj2" fmla="val 6871054"/>
              </a:avLst>
            </a:prstGeom>
            <a:ln w="19050">
              <a:solidFill>
                <a:schemeClr val="accent1"/>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grpSp>
        <p:nvGrpSpPr>
          <p:cNvPr id="109" name="组合 108">
            <a:extLst>
              <a:ext uri="{FF2B5EF4-FFF2-40B4-BE49-F238E27FC236}">
                <a16:creationId xmlns:a16="http://schemas.microsoft.com/office/drawing/2014/main" id="{4A3D20A0-C3FF-B78D-88B3-25272C533DE1}"/>
              </a:ext>
            </a:extLst>
          </p:cNvPr>
          <p:cNvGrpSpPr/>
          <p:nvPr/>
        </p:nvGrpSpPr>
        <p:grpSpPr>
          <a:xfrm>
            <a:off x="8472791" y="2736877"/>
            <a:ext cx="3060000" cy="3060000"/>
            <a:chOff x="8448626" y="3492458"/>
            <a:chExt cx="3060000" cy="3060000"/>
          </a:xfrm>
        </p:grpSpPr>
        <p:sp>
          <p:nvSpPr>
            <p:cNvPr id="110" name="弧形 109">
              <a:extLst>
                <a:ext uri="{FF2B5EF4-FFF2-40B4-BE49-F238E27FC236}">
                  <a16:creationId xmlns:a16="http://schemas.microsoft.com/office/drawing/2014/main" id="{50FD081E-BECF-63CD-5B62-658A88B98E67}"/>
                </a:ext>
              </a:extLst>
            </p:cNvPr>
            <p:cNvSpPr/>
            <p:nvPr/>
          </p:nvSpPr>
          <p:spPr>
            <a:xfrm>
              <a:off x="8448626" y="3492458"/>
              <a:ext cx="3060000" cy="3060000"/>
            </a:xfrm>
            <a:prstGeom prst="arc">
              <a:avLst>
                <a:gd name="adj1" fmla="val 827771"/>
                <a:gd name="adj2" fmla="val 10248867"/>
              </a:avLst>
            </a:prstGeom>
            <a:ln w="19050">
              <a:solidFill>
                <a:schemeClr val="accent1"/>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111" name="弧形 110">
              <a:extLst>
                <a:ext uri="{FF2B5EF4-FFF2-40B4-BE49-F238E27FC236}">
                  <a16:creationId xmlns:a16="http://schemas.microsoft.com/office/drawing/2014/main" id="{A51E0FC0-0691-664F-E6F9-7F08A9FFCCFC}"/>
                </a:ext>
              </a:extLst>
            </p:cNvPr>
            <p:cNvSpPr/>
            <p:nvPr/>
          </p:nvSpPr>
          <p:spPr>
            <a:xfrm>
              <a:off x="8526618" y="3515289"/>
              <a:ext cx="2880000" cy="2880000"/>
            </a:xfrm>
            <a:prstGeom prst="arc">
              <a:avLst>
                <a:gd name="adj1" fmla="val 827771"/>
                <a:gd name="adj2" fmla="val 7318251"/>
              </a:avLst>
            </a:prstGeom>
            <a:ln w="1905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sp>
        <p:nvSpPr>
          <p:cNvPr id="112" name="弧形 111">
            <a:extLst>
              <a:ext uri="{FF2B5EF4-FFF2-40B4-BE49-F238E27FC236}">
                <a16:creationId xmlns:a16="http://schemas.microsoft.com/office/drawing/2014/main" id="{8137BCA7-8D17-0DA8-87AB-538BD5F317D8}"/>
              </a:ext>
            </a:extLst>
          </p:cNvPr>
          <p:cNvSpPr/>
          <p:nvPr/>
        </p:nvSpPr>
        <p:spPr>
          <a:xfrm>
            <a:off x="9210791" y="3435277"/>
            <a:ext cx="1440000" cy="1440000"/>
          </a:xfrm>
          <a:prstGeom prst="arc">
            <a:avLst>
              <a:gd name="adj1" fmla="val 12738826"/>
              <a:gd name="adj2" fmla="val 10140843"/>
            </a:avLst>
          </a:prstGeom>
          <a:ln w="19050">
            <a:solidFill>
              <a:schemeClr val="accent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nvGrpSpPr>
          <p:cNvPr id="7" name="组合 6">
            <a:extLst>
              <a:ext uri="{FF2B5EF4-FFF2-40B4-BE49-F238E27FC236}">
                <a16:creationId xmlns:a16="http://schemas.microsoft.com/office/drawing/2014/main" id="{A44DE8EA-D9F2-A9C1-8F68-A136FB21193E}"/>
              </a:ext>
            </a:extLst>
          </p:cNvPr>
          <p:cNvGrpSpPr/>
          <p:nvPr/>
        </p:nvGrpSpPr>
        <p:grpSpPr>
          <a:xfrm>
            <a:off x="4831976" y="5718278"/>
            <a:ext cx="6773075" cy="860099"/>
            <a:chOff x="4831976" y="5718278"/>
            <a:chExt cx="6773075" cy="860099"/>
          </a:xfrm>
        </p:grpSpPr>
        <p:sp>
          <p:nvSpPr>
            <p:cNvPr id="8" name="矩形 7">
              <a:extLst>
                <a:ext uri="{FF2B5EF4-FFF2-40B4-BE49-F238E27FC236}">
                  <a16:creationId xmlns:a16="http://schemas.microsoft.com/office/drawing/2014/main" id="{D361193C-9590-DDE8-9409-6CB00A559BB8}"/>
                </a:ext>
              </a:extLst>
            </p:cNvPr>
            <p:cNvSpPr/>
            <p:nvPr/>
          </p:nvSpPr>
          <p:spPr>
            <a:xfrm>
              <a:off x="4831976" y="5718278"/>
              <a:ext cx="2868706" cy="565981"/>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A09619C2-0E78-D724-C550-04C2875CD2C0}"/>
                </a:ext>
              </a:extLst>
            </p:cNvPr>
            <p:cNvSpPr txBox="1"/>
            <p:nvPr/>
          </p:nvSpPr>
          <p:spPr>
            <a:xfrm>
              <a:off x="8464448" y="5747380"/>
              <a:ext cx="3140603" cy="830997"/>
            </a:xfrm>
            <a:prstGeom prst="rect">
              <a:avLst/>
            </a:prstGeom>
            <a:noFill/>
          </p:spPr>
          <p:txBody>
            <a:bodyPr wrap="none" rtlCol="0">
              <a:spAutoFit/>
            </a:bodyPr>
            <a:lstStyle/>
            <a:p>
              <a:r>
                <a:rPr kumimoji="1" lang="en-US" altLang="zh-CN" sz="2400" dirty="0">
                  <a:solidFill>
                    <a:schemeClr val="accent2"/>
                  </a:solidFill>
                </a:rPr>
                <a:t>(5,6): bad edge</a:t>
              </a:r>
            </a:p>
            <a:p>
              <a:r>
                <a:rPr kumimoji="1" lang="en-US" altLang="zh-CN" sz="2400" dirty="0">
                  <a:solidFill>
                    <a:schemeClr val="accent2"/>
                  </a:solidFill>
                </a:rPr>
                <a:t>always exists in a cycle</a:t>
              </a:r>
              <a:endParaRPr kumimoji="1" lang="zh-CN" altLang="en-US" sz="2400" dirty="0">
                <a:solidFill>
                  <a:schemeClr val="accent2"/>
                </a:solidFill>
              </a:endParaRPr>
            </a:p>
          </p:txBody>
        </p:sp>
        <p:cxnSp>
          <p:nvCxnSpPr>
            <p:cNvPr id="13" name="直线连接符 12">
              <a:extLst>
                <a:ext uri="{FF2B5EF4-FFF2-40B4-BE49-F238E27FC236}">
                  <a16:creationId xmlns:a16="http://schemas.microsoft.com/office/drawing/2014/main" id="{BC430F65-6ABC-2910-9DD6-2B655562B01C}"/>
                </a:ext>
              </a:extLst>
            </p:cNvPr>
            <p:cNvCxnSpPr>
              <a:stCxn id="8" idx="3"/>
            </p:cNvCxnSpPr>
            <p:nvPr/>
          </p:nvCxnSpPr>
          <p:spPr>
            <a:xfrm flipV="1">
              <a:off x="7700682" y="6001268"/>
              <a:ext cx="747944" cy="1"/>
            </a:xfrm>
            <a:prstGeom prst="line">
              <a:avLst/>
            </a:prstGeom>
            <a:ln w="381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 name="标题 1">
                <a:extLst>
                  <a:ext uri="{FF2B5EF4-FFF2-40B4-BE49-F238E27FC236}">
                    <a16:creationId xmlns:a16="http://schemas.microsoft.com/office/drawing/2014/main" id="{EA9B1E81-658B-AF17-BDC0-65D76F9F8AD7}"/>
                  </a:ext>
                </a:extLst>
              </p:cNvPr>
              <p:cNvSpPr txBox="1">
                <a:spLocks/>
              </p:cNvSpPr>
              <p:nvPr/>
            </p:nvSpPr>
            <p:spPr>
              <a:xfrm>
                <a:off x="215030" y="162838"/>
                <a:ext cx="10845452" cy="8982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dirty="0"/>
                  <a:t>k = 1: Distortion = </a:t>
                </a:r>
                <a14:m>
                  <m:oMath xmlns:m="http://schemas.openxmlformats.org/officeDocument/2006/math">
                    <m:r>
                      <m:rPr>
                        <m:sty m:val="p"/>
                      </m:rPr>
                      <a:rPr lang="en-US" altLang="zh-CN" sz="4800" b="0" i="0" smtClean="0">
                        <a:latin typeface="Cambria Math" panose="02040503050406030204" pitchFamily="18" charset="0"/>
                      </a:rPr>
                      <m:t>Ω</m:t>
                    </m:r>
                    <m:d>
                      <m:dPr>
                        <m:ctrlPr>
                          <a:rPr lang="en-US" altLang="zh-CN" sz="4800" i="1" smtClean="0">
                            <a:latin typeface="Cambria Math" panose="02040503050406030204" pitchFamily="18" charset="0"/>
                          </a:rPr>
                        </m:ctrlPr>
                      </m:dPr>
                      <m:e>
                        <m:r>
                          <a:rPr lang="en-US" altLang="zh-CN" sz="4800" b="0" i="1" smtClean="0">
                            <a:latin typeface="Cambria Math" panose="02040503050406030204" pitchFamily="18" charset="0"/>
                          </a:rPr>
                          <m:t>𝑛</m:t>
                        </m:r>
                      </m:e>
                    </m:d>
                  </m:oMath>
                </a14:m>
                <a:endParaRPr lang="zh-CN" altLang="en-US" sz="4800" dirty="0"/>
              </a:p>
            </p:txBody>
          </p:sp>
        </mc:Choice>
        <mc:Fallback xmlns="">
          <p:sp>
            <p:nvSpPr>
              <p:cNvPr id="16" name="标题 1">
                <a:extLst>
                  <a:ext uri="{FF2B5EF4-FFF2-40B4-BE49-F238E27FC236}">
                    <a16:creationId xmlns:a16="http://schemas.microsoft.com/office/drawing/2014/main" id="{EA9B1E81-658B-AF17-BDC0-65D76F9F8AD7}"/>
                  </a:ext>
                </a:extLst>
              </p:cNvPr>
              <p:cNvSpPr txBox="1">
                <a:spLocks noRot="1" noChangeAspect="1" noMove="1" noResize="1" noEditPoints="1" noAdjustHandles="1" noChangeArrowheads="1" noChangeShapeType="1" noTextEdit="1"/>
              </p:cNvSpPr>
              <p:nvPr/>
            </p:nvSpPr>
            <p:spPr>
              <a:xfrm>
                <a:off x="215030" y="162838"/>
                <a:ext cx="10845452" cy="898285"/>
              </a:xfrm>
              <a:prstGeom prst="rect">
                <a:avLst/>
              </a:prstGeom>
              <a:blipFill>
                <a:blip r:embed="rId8"/>
                <a:stretch>
                  <a:fillRect l="-2530" t="-6803" b="-367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4927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par>
                          <p:cTn id="11" fill="hold">
                            <p:stCondLst>
                              <p:cond delay="500"/>
                            </p:stCondLst>
                            <p:childTnLst>
                              <p:par>
                                <p:cTn id="12" presetID="10" presetClass="entr" presetSubtype="0" fill="hold" nodeType="afterEffect">
                                  <p:stCondLst>
                                    <p:cond delay="200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par>
                                <p:cTn id="15" presetID="10" presetClass="entr" presetSubtype="0" fill="hold" nodeType="withEffect">
                                  <p:stCondLst>
                                    <p:cond delay="200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par>
                                <p:cTn id="18" presetID="10" presetClass="entr" presetSubtype="0" fill="hold" nodeType="withEffect">
                                  <p:stCondLst>
                                    <p:cond delay="200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500"/>
                                        <p:tgtEl>
                                          <p:spTgt spid="101"/>
                                        </p:tgtEl>
                                      </p:cBhvr>
                                    </p:animEffect>
                                  </p:childTnLst>
                                </p:cTn>
                              </p:par>
                            </p:childTnLst>
                          </p:cTn>
                        </p:par>
                        <p:par>
                          <p:cTn id="24" fill="hold">
                            <p:stCondLst>
                              <p:cond delay="3000"/>
                            </p:stCondLst>
                            <p:childTnLst>
                              <p:par>
                                <p:cTn id="25" presetID="10" presetClass="entr" presetSubtype="0" fill="hold" nodeType="afterEffect">
                                  <p:stCondLst>
                                    <p:cond delay="20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200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par>
                                <p:cTn id="31" presetID="10" presetClass="entr" presetSubtype="0" fill="hold" grpId="0" nodeType="withEffect">
                                  <p:stCondLst>
                                    <p:cond delay="200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500"/>
                                        <p:tgtEl>
                                          <p:spTgt spid="80"/>
                                        </p:tgtEl>
                                      </p:cBhvr>
                                    </p:animEffect>
                                  </p:childTnLst>
                                </p:cTn>
                              </p:par>
                              <p:par>
                                <p:cTn id="34" presetID="10" presetClass="entr" presetSubtype="0" fill="hold" nodeType="withEffect">
                                  <p:stCondLst>
                                    <p:cond delay="2000"/>
                                  </p:stCondLst>
                                  <p:childTnLst>
                                    <p:set>
                                      <p:cBhvr>
                                        <p:cTn id="35" dur="1" fill="hold">
                                          <p:stCondLst>
                                            <p:cond delay="0"/>
                                          </p:stCondLst>
                                        </p:cTn>
                                        <p:tgtEl>
                                          <p:spTgt spid="102"/>
                                        </p:tgtEl>
                                        <p:attrNameLst>
                                          <p:attrName>style.visibility</p:attrName>
                                        </p:attrNameLst>
                                      </p:cBhvr>
                                      <p:to>
                                        <p:strVal val="visible"/>
                                      </p:to>
                                    </p:set>
                                    <p:animEffect transition="in" filter="fade">
                                      <p:cBhvr>
                                        <p:cTn id="36" dur="500"/>
                                        <p:tgtEl>
                                          <p:spTgt spid="102"/>
                                        </p:tgtEl>
                                      </p:cBhvr>
                                    </p:animEffect>
                                  </p:childTnLst>
                                </p:cTn>
                              </p:par>
                            </p:childTnLst>
                          </p:cTn>
                        </p:par>
                        <p:par>
                          <p:cTn id="37" fill="hold">
                            <p:stCondLst>
                              <p:cond delay="5500"/>
                            </p:stCondLst>
                            <p:childTnLst>
                              <p:par>
                                <p:cTn id="38" presetID="10" presetClass="entr" presetSubtype="0" fill="hold" nodeType="afterEffect">
                                  <p:stCondLst>
                                    <p:cond delay="200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nodeType="withEffect">
                                  <p:stCondLst>
                                    <p:cond delay="200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10" presetClass="entr" presetSubtype="0" fill="hold" nodeType="withEffect">
                                  <p:stCondLst>
                                    <p:cond delay="200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105"/>
                                        </p:tgtEl>
                                        <p:attrNameLst>
                                          <p:attrName>style.visibility</p:attrName>
                                        </p:attrNameLst>
                                      </p:cBhvr>
                                      <p:to>
                                        <p:strVal val="visible"/>
                                      </p:to>
                                    </p:set>
                                    <p:animEffect transition="in" filter="fade">
                                      <p:cBhvr>
                                        <p:cTn id="49" dur="500"/>
                                        <p:tgtEl>
                                          <p:spTgt spid="105"/>
                                        </p:tgtEl>
                                      </p:cBhvr>
                                    </p:animEffect>
                                  </p:childTnLst>
                                </p:cTn>
                              </p:par>
                            </p:childTnLst>
                          </p:cTn>
                        </p:par>
                        <p:par>
                          <p:cTn id="50" fill="hold">
                            <p:stCondLst>
                              <p:cond delay="8000"/>
                            </p:stCondLst>
                            <p:childTnLst>
                              <p:par>
                                <p:cTn id="51" presetID="10" presetClass="entr" presetSubtype="0" fill="hold" nodeType="afterEffect">
                                  <p:stCondLst>
                                    <p:cond delay="200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par>
                                <p:cTn id="54" presetID="10" presetClass="entr" presetSubtype="0" fill="hold" nodeType="withEffect">
                                  <p:stCondLst>
                                    <p:cond delay="200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nodeType="withEffect">
                                  <p:stCondLst>
                                    <p:cond delay="2000"/>
                                  </p:stCondLst>
                                  <p:childTnLst>
                                    <p:set>
                                      <p:cBhvr>
                                        <p:cTn id="58" dur="1" fill="hold">
                                          <p:stCondLst>
                                            <p:cond delay="0"/>
                                          </p:stCondLst>
                                        </p:cTn>
                                        <p:tgtEl>
                                          <p:spTgt spid="92"/>
                                        </p:tgtEl>
                                        <p:attrNameLst>
                                          <p:attrName>style.visibility</p:attrName>
                                        </p:attrNameLst>
                                      </p:cBhvr>
                                      <p:to>
                                        <p:strVal val="visible"/>
                                      </p:to>
                                    </p:set>
                                    <p:animEffect transition="in" filter="fade">
                                      <p:cBhvr>
                                        <p:cTn id="59" dur="500"/>
                                        <p:tgtEl>
                                          <p:spTgt spid="92"/>
                                        </p:tgtEl>
                                      </p:cBhvr>
                                    </p:animEffect>
                                  </p:childTnLst>
                                </p:cTn>
                              </p:par>
                              <p:par>
                                <p:cTn id="60" presetID="10" presetClass="entr" presetSubtype="0" fill="hold" nodeType="withEffect">
                                  <p:stCondLst>
                                    <p:cond delay="2000"/>
                                  </p:stCondLst>
                                  <p:childTnLst>
                                    <p:set>
                                      <p:cBhvr>
                                        <p:cTn id="61" dur="1" fill="hold">
                                          <p:stCondLst>
                                            <p:cond delay="0"/>
                                          </p:stCondLst>
                                        </p:cTn>
                                        <p:tgtEl>
                                          <p:spTgt spid="106"/>
                                        </p:tgtEl>
                                        <p:attrNameLst>
                                          <p:attrName>style.visibility</p:attrName>
                                        </p:attrNameLst>
                                      </p:cBhvr>
                                      <p:to>
                                        <p:strVal val="visible"/>
                                      </p:to>
                                    </p:set>
                                    <p:animEffect transition="in" filter="fade">
                                      <p:cBhvr>
                                        <p:cTn id="62" dur="500"/>
                                        <p:tgtEl>
                                          <p:spTgt spid="106"/>
                                        </p:tgtEl>
                                      </p:cBhvr>
                                    </p:animEffect>
                                  </p:childTnLst>
                                </p:cTn>
                              </p:par>
                            </p:childTnLst>
                          </p:cTn>
                        </p:par>
                        <p:par>
                          <p:cTn id="63" fill="hold">
                            <p:stCondLst>
                              <p:cond delay="10500"/>
                            </p:stCondLst>
                            <p:childTnLst>
                              <p:par>
                                <p:cTn id="64" presetID="10" presetClass="entr" presetSubtype="0" fill="hold" nodeType="afterEffect">
                                  <p:stCondLst>
                                    <p:cond delay="200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childTnLst>
                                </p:cTn>
                              </p:par>
                              <p:par>
                                <p:cTn id="67" presetID="10" presetClass="entr" presetSubtype="0" fill="hold" nodeType="withEffect">
                                  <p:stCondLst>
                                    <p:cond delay="200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par>
                                <p:cTn id="70" presetID="10" presetClass="entr" presetSubtype="0" fill="hold" grpId="0" nodeType="withEffect">
                                  <p:stCondLst>
                                    <p:cond delay="2000"/>
                                  </p:stCondLst>
                                  <p:childTnLst>
                                    <p:set>
                                      <p:cBhvr>
                                        <p:cTn id="71" dur="1" fill="hold">
                                          <p:stCondLst>
                                            <p:cond delay="0"/>
                                          </p:stCondLst>
                                        </p:cTn>
                                        <p:tgtEl>
                                          <p:spTgt spid="95"/>
                                        </p:tgtEl>
                                        <p:attrNameLst>
                                          <p:attrName>style.visibility</p:attrName>
                                        </p:attrNameLst>
                                      </p:cBhvr>
                                      <p:to>
                                        <p:strVal val="visible"/>
                                      </p:to>
                                    </p:set>
                                    <p:animEffect transition="in" filter="fade">
                                      <p:cBhvr>
                                        <p:cTn id="72" dur="500"/>
                                        <p:tgtEl>
                                          <p:spTgt spid="95"/>
                                        </p:tgtEl>
                                      </p:cBhvr>
                                    </p:animEffect>
                                  </p:childTnLst>
                                </p:cTn>
                              </p:par>
                              <p:par>
                                <p:cTn id="73" presetID="10" presetClass="entr" presetSubtype="0" fill="hold" nodeType="withEffect">
                                  <p:stCondLst>
                                    <p:cond delay="2000"/>
                                  </p:stCondLst>
                                  <p:childTnLst>
                                    <p:set>
                                      <p:cBhvr>
                                        <p:cTn id="74" dur="1" fill="hold">
                                          <p:stCondLst>
                                            <p:cond delay="0"/>
                                          </p:stCondLst>
                                        </p:cTn>
                                        <p:tgtEl>
                                          <p:spTgt spid="109"/>
                                        </p:tgtEl>
                                        <p:attrNameLst>
                                          <p:attrName>style.visibility</p:attrName>
                                        </p:attrNameLst>
                                      </p:cBhvr>
                                      <p:to>
                                        <p:strVal val="visible"/>
                                      </p:to>
                                    </p:set>
                                    <p:animEffect transition="in" filter="fade">
                                      <p:cBhvr>
                                        <p:cTn id="75" dur="500"/>
                                        <p:tgtEl>
                                          <p:spTgt spid="109"/>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4">
                                            <p:txEl>
                                              <p:pRg st="4" end="4"/>
                                            </p:txEl>
                                          </p:spTgt>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fade">
                                      <p:cBhvr>
                                        <p:cTn id="86" dur="500"/>
                                        <p:tgtEl>
                                          <p:spTgt spid="66"/>
                                        </p:tgtEl>
                                      </p:cBhvr>
                                    </p:animEffect>
                                  </p:childTnLst>
                                </p:cTn>
                              </p:par>
                              <p:par>
                                <p:cTn id="87" presetID="10" presetClass="entr" presetSubtype="0" fill="hold" nodeType="with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500"/>
                                        <p:tgtEl>
                                          <p:spTgt spid="68"/>
                                        </p:tgtEl>
                                      </p:cBhvr>
                                    </p:animEffect>
                                  </p:childTnLst>
                                </p:cTn>
                              </p:par>
                              <p:par>
                                <p:cTn id="90" presetID="10" presetClass="entr" presetSubtype="0" fill="hold" nodeType="withEffect">
                                  <p:stCondLst>
                                    <p:cond delay="0"/>
                                  </p:stCondLst>
                                  <p:childTnLst>
                                    <p:set>
                                      <p:cBhvr>
                                        <p:cTn id="91" dur="1" fill="hold">
                                          <p:stCondLst>
                                            <p:cond delay="0"/>
                                          </p:stCondLst>
                                        </p:cTn>
                                        <p:tgtEl>
                                          <p:spTgt spid="99"/>
                                        </p:tgtEl>
                                        <p:attrNameLst>
                                          <p:attrName>style.visibility</p:attrName>
                                        </p:attrNameLst>
                                      </p:cBhvr>
                                      <p:to>
                                        <p:strVal val="visible"/>
                                      </p:to>
                                    </p:set>
                                    <p:animEffect transition="in" filter="fade">
                                      <p:cBhvr>
                                        <p:cTn id="92" dur="500"/>
                                        <p:tgtEl>
                                          <p:spTgt spid="9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80" grpId="0" animBg="1"/>
      <p:bldP spid="95" grpId="0" animBg="1"/>
      <p:bldP spid="101" grpId="0" animBg="1"/>
      <p:bldP spid="105" grpId="0" animBg="1"/>
      <p:bldP spid="1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3EA42-9917-50A5-47F6-3DB208A7D845}"/>
            </a:ext>
          </a:extLst>
        </p:cNvPr>
        <p:cNvGrpSpPr/>
        <p:nvPr/>
      </p:nvGrpSpPr>
      <p:grpSpPr>
        <a:xfrm>
          <a:off x="0" y="0"/>
          <a:ext cx="0" cy="0"/>
          <a:chOff x="0" y="0"/>
          <a:chExt cx="0" cy="0"/>
        </a:xfrm>
      </p:grpSpPr>
      <p:pic>
        <p:nvPicPr>
          <p:cNvPr id="21" name="图片 20">
            <a:extLst>
              <a:ext uri="{FF2B5EF4-FFF2-40B4-BE49-F238E27FC236}">
                <a16:creationId xmlns:a16="http://schemas.microsoft.com/office/drawing/2014/main" id="{1F733C28-AF14-7671-E366-D430C5ADB641}"/>
              </a:ext>
            </a:extLst>
          </p:cNvPr>
          <p:cNvPicPr>
            <a:picLocks noChangeAspect="1"/>
          </p:cNvPicPr>
          <p:nvPr/>
        </p:nvPicPr>
        <p:blipFill>
          <a:blip r:embed="rId3"/>
          <a:stretch>
            <a:fillRect/>
          </a:stretch>
        </p:blipFill>
        <p:spPr>
          <a:xfrm>
            <a:off x="273600" y="3404440"/>
            <a:ext cx="3916416" cy="3385584"/>
          </a:xfrm>
          <a:prstGeom prst="rect">
            <a:avLst/>
          </a:prstGeom>
        </p:spPr>
      </p:pic>
      <p:pic>
        <p:nvPicPr>
          <p:cNvPr id="3" name="图片 2">
            <a:extLst>
              <a:ext uri="{FF2B5EF4-FFF2-40B4-BE49-F238E27FC236}">
                <a16:creationId xmlns:a16="http://schemas.microsoft.com/office/drawing/2014/main" id="{247EAD75-DCC0-9905-6403-4C48C8758B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55" y="3374899"/>
            <a:ext cx="3997317" cy="3444667"/>
          </a:xfrm>
          <a:prstGeom prst="rect">
            <a:avLst/>
          </a:prstGeom>
        </p:spPr>
      </p:pic>
      <p:pic>
        <p:nvPicPr>
          <p:cNvPr id="10" name="图片 9">
            <a:extLst>
              <a:ext uri="{FF2B5EF4-FFF2-40B4-BE49-F238E27FC236}">
                <a16:creationId xmlns:a16="http://schemas.microsoft.com/office/drawing/2014/main" id="{7D5C0CF7-D1F8-CC8D-04B2-E48776ADDF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2045" y="3565358"/>
            <a:ext cx="3488930" cy="2962255"/>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8BC9B17F-574F-BEBF-5BB9-8BC94A175EAB}"/>
                  </a:ext>
                </a:extLst>
              </p:cNvPr>
              <p:cNvSpPr txBox="1"/>
              <p:nvPr/>
            </p:nvSpPr>
            <p:spPr>
              <a:xfrm>
                <a:off x="670142" y="1525333"/>
                <a:ext cx="8582093" cy="1674305"/>
              </a:xfrm>
              <a:prstGeom prst="rect">
                <a:avLst/>
              </a:prstGeom>
              <a:noFill/>
            </p:spPr>
            <p:txBody>
              <a:bodyPr wrap="none" rtlCol="0">
                <a:spAutoFit/>
              </a:bodyPr>
              <a:lstStyle/>
              <a:p>
                <a:r>
                  <a:rPr lang="en-US" altLang="zh-CN" sz="2000" dirty="0"/>
                  <a:t>Hard instance: A torus grid (size: </a:t>
                </a:r>
                <a14:m>
                  <m:oMath xmlns:m="http://schemas.openxmlformats.org/officeDocument/2006/math">
                    <m:rad>
                      <m:radPr>
                        <m:degHide m:val="on"/>
                        <m:ctrlPr>
                          <a:rPr lang="en-US" altLang="zh-CN" sz="2000" b="0" i="1" smtClean="0">
                            <a:latin typeface="Cambria Math" panose="02040503050406030204" pitchFamily="18" charset="0"/>
                          </a:rPr>
                        </m:ctrlPr>
                      </m:radPr>
                      <m:deg/>
                      <m:e>
                        <m:r>
                          <a:rPr lang="en-US" altLang="zh-CN" sz="2000" b="0" i="1" smtClean="0">
                            <a:latin typeface="Cambria Math" panose="02040503050406030204" pitchFamily="18" charset="0"/>
                          </a:rPr>
                          <m:t>𝑛</m:t>
                        </m:r>
                      </m:e>
                    </m:rad>
                    <m:r>
                      <a:rPr lang="en-US" altLang="zh-CN" sz="2000" b="0" i="1" smtClean="0">
                        <a:latin typeface="Cambria Math" panose="02040503050406030204" pitchFamily="18" charset="0"/>
                      </a:rPr>
                      <m:t>×</m:t>
                    </m:r>
                    <m:rad>
                      <m:radPr>
                        <m:degHide m:val="on"/>
                        <m:ctrlPr>
                          <a:rPr lang="en-US" altLang="zh-CN" sz="2000" b="0" i="1" smtClean="0">
                            <a:latin typeface="Cambria Math" panose="02040503050406030204" pitchFamily="18" charset="0"/>
                          </a:rPr>
                        </m:ctrlPr>
                      </m:radPr>
                      <m:deg/>
                      <m:e>
                        <m:r>
                          <a:rPr lang="en-US" altLang="zh-CN" sz="2000" b="0" i="1" smtClean="0">
                            <a:latin typeface="Cambria Math" panose="02040503050406030204" pitchFamily="18" charset="0"/>
                          </a:rPr>
                          <m:t>𝑛</m:t>
                        </m:r>
                      </m:e>
                    </m:rad>
                  </m:oMath>
                </a14:m>
                <a:r>
                  <a:rPr lang="en-US" altLang="zh-CN" sz="2000" dirty="0"/>
                  <a:t>)</a:t>
                </a:r>
              </a:p>
              <a:p>
                <a:endParaRPr lang="en-US" altLang="zh-CN" sz="2000" b="1" i="1" dirty="0">
                  <a:solidFill>
                    <a:schemeClr val="accent1"/>
                  </a:solidFill>
                  <a:latin typeface="Cambria Math" panose="02040503050406030204" pitchFamily="18" charset="0"/>
                </a:endParaRPr>
              </a:p>
              <a:p>
                <a:pPr marL="342900" indent="-342900">
                  <a:buFont typeface="Arial" panose="020B0604020202020204" pitchFamily="34" charset="0"/>
                  <a:buChar char="•"/>
                </a:pPr>
                <a:r>
                  <a:rPr lang="en-US" altLang="zh-CN" sz="2000" dirty="0">
                    <a:latin typeface="+mn-ea"/>
                  </a:rPr>
                  <a:t>Every </a:t>
                </a:r>
                <a:r>
                  <a:rPr lang="en-US" altLang="zh-CN" sz="2000" dirty="0">
                    <a:solidFill>
                      <a:schemeClr val="accent1"/>
                    </a:solidFill>
                    <a:latin typeface="+mn-ea"/>
                  </a:rPr>
                  <a:t>vertical(/horizontal) cycle</a:t>
                </a:r>
                <a:r>
                  <a:rPr lang="en-US" altLang="zh-CN" sz="2000" dirty="0">
                    <a:latin typeface="+mn-ea"/>
                  </a:rPr>
                  <a:t> contains a </a:t>
                </a:r>
                <a:r>
                  <a:rPr lang="en-US" altLang="zh-CN" sz="2000" dirty="0">
                    <a:solidFill>
                      <a:schemeClr val="accent1"/>
                    </a:solidFill>
                    <a:latin typeface="+mn-ea"/>
                  </a:rPr>
                  <a:t>bad edge</a:t>
                </a:r>
                <a:r>
                  <a:rPr lang="en-US" altLang="zh-CN" sz="2000" dirty="0">
                    <a:latin typeface="+mn-ea"/>
                  </a:rPr>
                  <a:t> for </a:t>
                </a:r>
                <a14:m>
                  <m:oMath xmlns:m="http://schemas.openxmlformats.org/officeDocument/2006/math">
                    <m:sSub>
                      <m:sSubPr>
                        <m:ctrlPr>
                          <a:rPr lang="en-US" altLang="zh-CN" sz="2000" i="1" dirty="0" smtClean="0">
                            <a:solidFill>
                              <a:schemeClr val="tx1"/>
                            </a:solidFill>
                            <a:latin typeface="Cambria Math" panose="02040503050406030204" pitchFamily="18" charset="0"/>
                          </a:rPr>
                        </m:ctrlPr>
                      </m:sSubPr>
                      <m:e>
                        <m:r>
                          <a:rPr lang="en-US" altLang="zh-CN" sz="2000" i="1" dirty="0" smtClean="0">
                            <a:solidFill>
                              <a:schemeClr val="tx1"/>
                            </a:solidFill>
                            <a:latin typeface="Cambria Math" panose="02040503050406030204" pitchFamily="18" charset="0"/>
                          </a:rPr>
                          <m:t>𝑇</m:t>
                        </m:r>
                      </m:e>
                      <m:sub>
                        <m:r>
                          <a:rPr lang="en-US" altLang="zh-CN" sz="2000" i="1" dirty="0" smtClean="0">
                            <a:solidFill>
                              <a:schemeClr val="tx1"/>
                            </a:solidFill>
                            <a:latin typeface="Cambria Math" panose="02040503050406030204" pitchFamily="18" charset="0"/>
                          </a:rPr>
                          <m:t>1</m:t>
                        </m:r>
                      </m:sub>
                    </m:sSub>
                    <m:r>
                      <a:rPr lang="en-US" altLang="zh-CN" sz="2000" b="0" i="1" dirty="0" smtClean="0">
                        <a:solidFill>
                          <a:schemeClr val="tx1"/>
                        </a:solidFill>
                        <a:latin typeface="Cambria Math" panose="02040503050406030204" pitchFamily="18" charset="0"/>
                      </a:rPr>
                      <m:t>(/</m:t>
                    </m:r>
                    <m:sSub>
                      <m:sSubPr>
                        <m:ctrlPr>
                          <a:rPr lang="en-US" altLang="zh-CN" sz="2000" b="0" i="1" dirty="0" smtClean="0">
                            <a:solidFill>
                              <a:schemeClr val="tx1"/>
                            </a:solidFill>
                            <a:latin typeface="Cambria Math" panose="02040503050406030204" pitchFamily="18" charset="0"/>
                          </a:rPr>
                        </m:ctrlPr>
                      </m:sSubPr>
                      <m:e>
                        <m:r>
                          <a:rPr lang="en-US" altLang="zh-CN" sz="2000" b="0" i="1" dirty="0" smtClean="0">
                            <a:solidFill>
                              <a:schemeClr val="tx1"/>
                            </a:solidFill>
                            <a:latin typeface="Cambria Math" panose="02040503050406030204" pitchFamily="18" charset="0"/>
                          </a:rPr>
                          <m:t>𝑇</m:t>
                        </m:r>
                      </m:e>
                      <m:sub>
                        <m:r>
                          <a:rPr lang="en-US" altLang="zh-CN" sz="2000" b="0" i="1" dirty="0" smtClean="0">
                            <a:solidFill>
                              <a:schemeClr val="tx1"/>
                            </a:solidFill>
                            <a:latin typeface="Cambria Math" panose="02040503050406030204" pitchFamily="18" charset="0"/>
                          </a:rPr>
                          <m:t>2</m:t>
                        </m:r>
                      </m:sub>
                    </m:sSub>
                    <m:r>
                      <a:rPr lang="en-US" altLang="zh-CN" sz="2000" b="0" i="1" dirty="0" smtClean="0">
                        <a:solidFill>
                          <a:schemeClr val="tx1"/>
                        </a:solidFill>
                        <a:latin typeface="Cambria Math" panose="02040503050406030204" pitchFamily="18" charset="0"/>
                      </a:rPr>
                      <m:t>)</m:t>
                    </m:r>
                  </m:oMath>
                </a14:m>
                <a:endParaRPr lang="en-US" altLang="zh-CN" sz="2000" b="0" dirty="0">
                  <a:solidFill>
                    <a:schemeClr val="tx1"/>
                  </a:solidFill>
                  <a:latin typeface="+mn-ea"/>
                </a:endParaRPr>
              </a:p>
              <a:p>
                <a:pPr marL="342900" indent="-342900">
                  <a:buFont typeface="Arial" panose="020B0604020202020204" pitchFamily="34" charset="0"/>
                  <a:buChar char="•"/>
                </a:pPr>
                <a:r>
                  <a:rPr lang="en-US" altLang="zh-CN" sz="2000" dirty="0">
                    <a:latin typeface="+mn-ea"/>
                  </a:rPr>
                  <a:t>The union of all such edges forms a </a:t>
                </a:r>
                <a:r>
                  <a:rPr lang="en-US" altLang="zh-CN" sz="2000" dirty="0">
                    <a:solidFill>
                      <a:schemeClr val="accent1"/>
                    </a:solidFill>
                    <a:latin typeface="+mn-ea"/>
                  </a:rPr>
                  <a:t>vertical(/horizontal) cut</a:t>
                </a:r>
              </a:p>
              <a:p>
                <a:pPr marL="342900" indent="-342900">
                  <a:buFont typeface="Arial" panose="020B0604020202020204" pitchFamily="34" charset="0"/>
                  <a:buChar char="•"/>
                </a:pPr>
                <a:r>
                  <a:rPr lang="en-US" altLang="zh-CN" sz="2000" dirty="0">
                    <a:latin typeface="+mn-ea"/>
                  </a:rPr>
                  <a:t>The two cuts must “</a:t>
                </a:r>
                <a:r>
                  <a:rPr lang="en-US" altLang="zh-CN" sz="2000" dirty="0">
                    <a:solidFill>
                      <a:srgbClr val="FF0000"/>
                    </a:solidFill>
                    <a:latin typeface="+mn-ea"/>
                  </a:rPr>
                  <a:t>intersect</a:t>
                </a:r>
                <a:r>
                  <a:rPr lang="en-US" altLang="zh-CN" sz="2000" dirty="0">
                    <a:latin typeface="+mn-ea"/>
                  </a:rPr>
                  <a:t>”</a:t>
                </a:r>
                <a:r>
                  <a:rPr lang="en-US" altLang="zh-CN" sz="2000" b="1" dirty="0">
                    <a:solidFill>
                      <a:srgbClr val="FF0000"/>
                    </a:solidFill>
                    <a:latin typeface="+mn-ea"/>
                  </a:rPr>
                  <a:t>            </a:t>
                </a:r>
                <a:r>
                  <a:rPr lang="en-US" altLang="zh-CN" sz="2000" dirty="0">
                    <a:latin typeface="+mn-ea"/>
                  </a:rPr>
                  <a:t>a pair gives the lower bound </a:t>
                </a:r>
                <a14:m>
                  <m:oMath xmlns:m="http://schemas.openxmlformats.org/officeDocument/2006/math">
                    <m:r>
                      <a:rPr lang="en-US" altLang="zh-CN" sz="2000" b="0" i="1" dirty="0">
                        <a:solidFill>
                          <a:srgbClr val="FF0000"/>
                        </a:solidFill>
                        <a:latin typeface="Cambria Math" panose="02040503050406030204" pitchFamily="18" charset="0"/>
                      </a:rPr>
                      <m:t>𝛺</m:t>
                    </m:r>
                    <m:d>
                      <m:dPr>
                        <m:ctrlPr>
                          <a:rPr lang="en-US" altLang="zh-CN" sz="2000" i="1" dirty="0">
                            <a:solidFill>
                              <a:srgbClr val="FF0000"/>
                            </a:solidFill>
                            <a:latin typeface="Cambria Math" panose="02040503050406030204" pitchFamily="18" charset="0"/>
                          </a:rPr>
                        </m:ctrlPr>
                      </m:dPr>
                      <m:e>
                        <m:rad>
                          <m:radPr>
                            <m:degHide m:val="on"/>
                            <m:ctrlPr>
                              <a:rPr lang="en-US" altLang="zh-CN" sz="2000" i="1" dirty="0">
                                <a:solidFill>
                                  <a:srgbClr val="FF0000"/>
                                </a:solidFill>
                                <a:latin typeface="Cambria Math" panose="02040503050406030204" pitchFamily="18" charset="0"/>
                              </a:rPr>
                            </m:ctrlPr>
                          </m:radPr>
                          <m:deg/>
                          <m:e>
                            <m:r>
                              <a:rPr lang="en-US" altLang="zh-CN" sz="2000" b="0" i="1" dirty="0">
                                <a:solidFill>
                                  <a:srgbClr val="FF0000"/>
                                </a:solidFill>
                                <a:latin typeface="Cambria Math" panose="02040503050406030204" pitchFamily="18" charset="0"/>
                              </a:rPr>
                              <m:t>𝑛</m:t>
                            </m:r>
                          </m:e>
                        </m:rad>
                      </m:e>
                    </m:d>
                  </m:oMath>
                </a14:m>
                <a:endParaRPr lang="en-US" altLang="zh-CN" sz="2000" dirty="0">
                  <a:latin typeface="+mn-ea"/>
                </a:endParaRPr>
              </a:p>
            </p:txBody>
          </p:sp>
        </mc:Choice>
        <mc:Fallback xmlns="">
          <p:sp>
            <p:nvSpPr>
              <p:cNvPr id="13" name="文本框 12">
                <a:extLst>
                  <a:ext uri="{FF2B5EF4-FFF2-40B4-BE49-F238E27FC236}">
                    <a16:creationId xmlns:a16="http://schemas.microsoft.com/office/drawing/2014/main" id="{8BC9B17F-574F-BEBF-5BB9-8BC94A175EAB}"/>
                  </a:ext>
                </a:extLst>
              </p:cNvPr>
              <p:cNvSpPr txBox="1">
                <a:spLocks noRot="1" noChangeAspect="1" noMove="1" noResize="1" noEditPoints="1" noAdjustHandles="1" noChangeArrowheads="1" noChangeShapeType="1" noTextEdit="1"/>
              </p:cNvSpPr>
              <p:nvPr/>
            </p:nvSpPr>
            <p:spPr>
              <a:xfrm>
                <a:off x="670142" y="1525333"/>
                <a:ext cx="8582093" cy="1674305"/>
              </a:xfrm>
              <a:prstGeom prst="rect">
                <a:avLst/>
              </a:prstGeom>
              <a:blipFill>
                <a:blip r:embed="rId6"/>
                <a:stretch>
                  <a:fillRect l="-781" t="-1455" b="-4727"/>
                </a:stretch>
              </a:blipFill>
            </p:spPr>
            <p:txBody>
              <a:bodyPr/>
              <a:lstStyle/>
              <a:p>
                <a:r>
                  <a:rPr lang="zh-CN" altLang="en-US">
                    <a:noFill/>
                  </a:rPr>
                  <a:t> </a:t>
                </a:r>
              </a:p>
            </p:txBody>
          </p:sp>
        </mc:Fallback>
      </mc:AlternateContent>
      <p:sp>
        <p:nvSpPr>
          <p:cNvPr id="14" name="箭头: 右 13">
            <a:extLst>
              <a:ext uri="{FF2B5EF4-FFF2-40B4-BE49-F238E27FC236}">
                <a16:creationId xmlns:a16="http://schemas.microsoft.com/office/drawing/2014/main" id="{A4468152-985C-8B42-2276-751F4ED29761}"/>
              </a:ext>
            </a:extLst>
          </p:cNvPr>
          <p:cNvSpPr/>
          <p:nvPr/>
        </p:nvSpPr>
        <p:spPr>
          <a:xfrm>
            <a:off x="4561886" y="2899630"/>
            <a:ext cx="381449" cy="1983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91D92E7C-B85E-5D3A-2E7F-FFAD27D485A4}"/>
                  </a:ext>
                </a:extLst>
              </p:cNvPr>
              <p:cNvSpPr txBox="1">
                <a:spLocks/>
              </p:cNvSpPr>
              <p:nvPr/>
            </p:nvSpPr>
            <p:spPr>
              <a:xfrm>
                <a:off x="216000" y="162000"/>
                <a:ext cx="6781389" cy="8982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800" dirty="0"/>
                  <a:t>k = 2: Distortion = </a:t>
                </a:r>
                <a14:m>
                  <m:oMath xmlns:m="http://schemas.openxmlformats.org/officeDocument/2006/math">
                    <m:r>
                      <m:rPr>
                        <m:sty m:val="p"/>
                      </m:rPr>
                      <a:rPr lang="en-US" altLang="zh-CN" sz="4800">
                        <a:latin typeface="Cambria Math" panose="02040503050406030204" pitchFamily="18" charset="0"/>
                      </a:rPr>
                      <m:t>Ω</m:t>
                    </m:r>
                    <m:d>
                      <m:dPr>
                        <m:ctrlPr>
                          <a:rPr lang="en-US" altLang="zh-CN" sz="4800" i="1">
                            <a:latin typeface="Cambria Math" panose="02040503050406030204" pitchFamily="18" charset="0"/>
                          </a:rPr>
                        </m:ctrlPr>
                      </m:dPr>
                      <m:e>
                        <m:rad>
                          <m:radPr>
                            <m:degHide m:val="on"/>
                            <m:ctrlPr>
                              <a:rPr lang="en-US" altLang="zh-CN" sz="4800" i="1" smtClean="0">
                                <a:latin typeface="Cambria Math" panose="02040503050406030204" pitchFamily="18" charset="0"/>
                              </a:rPr>
                            </m:ctrlPr>
                          </m:radPr>
                          <m:deg/>
                          <m:e>
                            <m:r>
                              <m:rPr>
                                <m:sty m:val="p"/>
                              </m:rPr>
                              <a:rPr lang="en-US" altLang="zh-CN" sz="4800" i="1">
                                <a:latin typeface="Cambria Math" panose="02040503050406030204" pitchFamily="18" charset="0"/>
                              </a:rPr>
                              <m:t>n</m:t>
                            </m:r>
                          </m:e>
                        </m:rad>
                      </m:e>
                    </m:d>
                  </m:oMath>
                </a14:m>
                <a:endParaRPr lang="zh-CN" altLang="en-US" sz="4800" dirty="0"/>
              </a:p>
            </p:txBody>
          </p:sp>
        </mc:Choice>
        <mc:Fallback xmlns="">
          <p:sp>
            <p:nvSpPr>
              <p:cNvPr id="2" name="标题 1">
                <a:extLst>
                  <a:ext uri="{FF2B5EF4-FFF2-40B4-BE49-F238E27FC236}">
                    <a16:creationId xmlns:a16="http://schemas.microsoft.com/office/drawing/2014/main" id="{91D92E7C-B85E-5D3A-2E7F-FFAD27D485A4}"/>
                  </a:ext>
                </a:extLst>
              </p:cNvPr>
              <p:cNvSpPr txBox="1">
                <a:spLocks noRot="1" noChangeAspect="1" noMove="1" noResize="1" noEditPoints="1" noAdjustHandles="1" noChangeArrowheads="1" noChangeShapeType="1" noTextEdit="1"/>
              </p:cNvSpPr>
              <p:nvPr/>
            </p:nvSpPr>
            <p:spPr>
              <a:xfrm>
                <a:off x="216000" y="162000"/>
                <a:ext cx="6781389" cy="898285"/>
              </a:xfrm>
              <a:prstGeom prst="rect">
                <a:avLst/>
              </a:prstGeom>
              <a:blipFill>
                <a:blip r:embed="rId7"/>
                <a:stretch>
                  <a:fillRect l="-3504" t="-10884" b="-32653"/>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01E2D3C2-818C-B4BD-B170-F49E2CDED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0478" y="3456000"/>
            <a:ext cx="3571043" cy="3083623"/>
          </a:xfrm>
          <a:prstGeom prst="rect">
            <a:avLst/>
          </a:prstGeom>
        </p:spPr>
      </p:pic>
      <p:sp>
        <p:nvSpPr>
          <p:cNvPr id="4" name="文本框 3">
            <a:extLst>
              <a:ext uri="{FF2B5EF4-FFF2-40B4-BE49-F238E27FC236}">
                <a16:creationId xmlns:a16="http://schemas.microsoft.com/office/drawing/2014/main" id="{25AEF642-A9FB-BD97-22D8-A6DB65562E57}"/>
              </a:ext>
            </a:extLst>
          </p:cNvPr>
          <p:cNvSpPr txBox="1"/>
          <p:nvPr/>
        </p:nvSpPr>
        <p:spPr>
          <a:xfrm>
            <a:off x="670142" y="1108658"/>
            <a:ext cx="8355172" cy="400110"/>
          </a:xfrm>
          <a:prstGeom prst="rect">
            <a:avLst/>
          </a:prstGeom>
          <a:noFill/>
        </p:spPr>
        <p:txBody>
          <a:bodyPr wrap="none" rtlCol="0">
            <a:spAutoFit/>
          </a:bodyPr>
          <a:lstStyle/>
          <a:p>
            <a:r>
              <a:rPr lang="en-US" altLang="zh-CN" sz="2000" dirty="0">
                <a:solidFill>
                  <a:srgbClr val="FF0000"/>
                </a:solidFill>
              </a:rPr>
              <a:t>Grid</a:t>
            </a:r>
            <a:r>
              <a:rPr lang="en-US" altLang="zh-CN" sz="2000" dirty="0"/>
              <a:t> can be covered by 2 trees in </a:t>
            </a:r>
            <a:r>
              <a:rPr lang="en-US" altLang="zh-CN" sz="2000" dirty="0">
                <a:solidFill>
                  <a:srgbClr val="FF0000"/>
                </a:solidFill>
              </a:rPr>
              <a:t>constant factor</a:t>
            </a:r>
            <a:r>
              <a:rPr lang="en-US" altLang="zh-CN" sz="2000" dirty="0"/>
              <a:t>. [</a:t>
            </a:r>
            <a:r>
              <a:rPr lang="en-US" altLang="zh-CN" sz="2000" dirty="0">
                <a:solidFill>
                  <a:srgbClr val="0070C0"/>
                </a:solidFill>
              </a:rPr>
              <a:t>CTX25</a:t>
            </a:r>
            <a:r>
              <a:rPr lang="en-US" altLang="zh-CN" sz="2000" dirty="0"/>
              <a:t>,</a:t>
            </a:r>
            <a:r>
              <a:rPr lang="en-US" altLang="zh-CN" sz="2000" dirty="0">
                <a:solidFill>
                  <a:srgbClr val="0070C0"/>
                </a:solidFill>
              </a:rPr>
              <a:t>LMSZ25</a:t>
            </a:r>
            <a:r>
              <a:rPr lang="en-US" altLang="zh-CN" sz="2000" dirty="0"/>
              <a:t>,</a:t>
            </a:r>
            <a:r>
              <a:rPr lang="en-US" altLang="zh-CN" sz="2000" dirty="0">
                <a:solidFill>
                  <a:srgbClr val="0070C0"/>
                </a:solidFill>
              </a:rPr>
              <a:t>BKT25</a:t>
            </a:r>
            <a:r>
              <a:rPr lang="en-US" altLang="zh-CN" sz="2000" dirty="0"/>
              <a:t>]</a:t>
            </a:r>
            <a:endParaRPr lang="zh-CN" altLang="en-US" sz="2000" dirty="0"/>
          </a:p>
        </p:txBody>
      </p:sp>
    </p:spTree>
    <p:extLst>
      <p:ext uri="{BB962C8B-B14F-4D97-AF65-F5344CB8AC3E}">
        <p14:creationId xmlns:p14="http://schemas.microsoft.com/office/powerpoint/2010/main" val="76451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7AFBF-8EEC-4B96-4A03-575777A89062}"/>
            </a:ext>
          </a:extLst>
        </p:cNvPr>
        <p:cNvGrpSpPr/>
        <p:nvPr/>
      </p:nvGrpSpPr>
      <p:grpSpPr>
        <a:xfrm>
          <a:off x="0" y="0"/>
          <a:ext cx="0" cy="0"/>
          <a:chOff x="0" y="0"/>
          <a:chExt cx="0" cy="0"/>
        </a:xfrm>
      </p:grpSpPr>
      <p:pic>
        <p:nvPicPr>
          <p:cNvPr id="7" name="图片 6">
            <a:extLst>
              <a:ext uri="{FF2B5EF4-FFF2-40B4-BE49-F238E27FC236}">
                <a16:creationId xmlns:a16="http://schemas.microsoft.com/office/drawing/2014/main" id="{3C701593-A9F4-3DC4-BE9B-E588D76AAEE7}"/>
              </a:ext>
            </a:extLst>
          </p:cNvPr>
          <p:cNvPicPr>
            <a:picLocks noChangeAspect="1"/>
          </p:cNvPicPr>
          <p:nvPr/>
        </p:nvPicPr>
        <p:blipFill>
          <a:blip r:embed="rId3">
            <a:extLst>
              <a:ext uri="{28A0092B-C50C-407E-A947-70E740481C1C}">
                <a14:useLocalDpi xmlns:a14="http://schemas.microsoft.com/office/drawing/2010/main" val="0"/>
              </a:ext>
            </a:extLst>
          </a:blip>
          <a:srcRect b="2949"/>
          <a:stretch>
            <a:fillRect/>
          </a:stretch>
        </p:blipFill>
        <p:spPr>
          <a:xfrm>
            <a:off x="7563266" y="105984"/>
            <a:ext cx="4628734" cy="4560885"/>
          </a:xfrm>
          <a:prstGeom prst="rect">
            <a:avLst/>
          </a:prstGeom>
        </p:spPr>
      </p:pic>
      <p:sp>
        <p:nvSpPr>
          <p:cNvPr id="4" name="标题 1">
            <a:extLst>
              <a:ext uri="{FF2B5EF4-FFF2-40B4-BE49-F238E27FC236}">
                <a16:creationId xmlns:a16="http://schemas.microsoft.com/office/drawing/2014/main" id="{0AE4393B-6F21-1EB2-0964-DD5148D3191E}"/>
              </a:ext>
            </a:extLst>
          </p:cNvPr>
          <p:cNvSpPr txBox="1">
            <a:spLocks/>
          </p:cNvSpPr>
          <p:nvPr/>
        </p:nvSpPr>
        <p:spPr>
          <a:xfrm>
            <a:off x="215029" y="162838"/>
            <a:ext cx="9327667" cy="8982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dirty="0"/>
              <a:t>k = 3: Connection to Topology</a:t>
            </a:r>
            <a:endParaRPr lang="zh-CN" altLang="en-US" sz="4800"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D183152F-AFAE-E2BF-28C0-706F412C8A17}"/>
                  </a:ext>
                </a:extLst>
              </p:cNvPr>
              <p:cNvSpPr txBox="1"/>
              <p:nvPr/>
            </p:nvSpPr>
            <p:spPr>
              <a:xfrm>
                <a:off x="578754" y="1361720"/>
                <a:ext cx="9085284" cy="3785652"/>
              </a:xfrm>
              <a:prstGeom prst="rect">
                <a:avLst/>
              </a:prstGeom>
              <a:noFill/>
            </p:spPr>
            <p:txBody>
              <a:bodyPr wrap="square">
                <a:spAutoFit/>
              </a:bodyPr>
              <a:lstStyle/>
              <a:p>
                <a:pPr marL="342900" indent="-342900">
                  <a:buFont typeface="Arial" panose="020B0604020202020204" pitchFamily="34" charset="0"/>
                  <a:buChar char="•"/>
                </a:pPr>
                <a14:m>
                  <m:oMath xmlns:m="http://schemas.openxmlformats.org/officeDocument/2006/math">
                    <m:r>
                      <a:rPr lang="en-US" altLang="zh-CN" sz="2000" b="0" i="1" dirty="0" smtClean="0">
                        <a:solidFill>
                          <a:schemeClr val="tx1"/>
                        </a:solidFill>
                        <a:latin typeface="Cambria Math" panose="02040503050406030204" pitchFamily="18" charset="0"/>
                      </a:rPr>
                      <m:t>∀</m:t>
                    </m:r>
                    <m:r>
                      <a:rPr lang="en-US" altLang="zh-CN" sz="2000" b="0" i="1" dirty="0" smtClean="0">
                        <a:solidFill>
                          <a:schemeClr val="tx1"/>
                        </a:solidFill>
                        <a:latin typeface="Cambria Math" panose="02040503050406030204" pitchFamily="18" charset="0"/>
                      </a:rPr>
                      <m:t>𝑖</m:t>
                    </m:r>
                    <m:r>
                      <a:rPr lang="en-US" altLang="zh-CN" sz="2000" b="0" i="1" dirty="0" smtClean="0">
                        <a:solidFill>
                          <a:schemeClr val="tx1"/>
                        </a:solidFill>
                        <a:latin typeface="Cambria Math" panose="02040503050406030204" pitchFamily="18" charset="0"/>
                      </a:rPr>
                      <m:t> </m:t>
                    </m:r>
                  </m:oMath>
                </a14:m>
                <a:r>
                  <a:rPr lang="en-US" altLang="zh-CN" sz="2000" dirty="0">
                    <a:solidFill>
                      <a:schemeClr val="tx1"/>
                    </a:solidFill>
                    <a:latin typeface="+mn-ea"/>
                  </a:rPr>
                  <a:t>: Dimension-</a:t>
                </a:r>
                <a14:m>
                  <m:oMath xmlns:m="http://schemas.openxmlformats.org/officeDocument/2006/math">
                    <m:r>
                      <a:rPr lang="en-US" altLang="zh-CN" sz="2000" b="0" i="1" dirty="0">
                        <a:solidFill>
                          <a:schemeClr val="tx1"/>
                        </a:solidFill>
                        <a:latin typeface="Cambria Math" panose="02040503050406030204" pitchFamily="18" charset="0"/>
                      </a:rPr>
                      <m:t>𝑖</m:t>
                    </m:r>
                  </m:oMath>
                </a14:m>
                <a:r>
                  <a:rPr lang="en-US" altLang="zh-CN" sz="2000" dirty="0">
                    <a:solidFill>
                      <a:schemeClr val="tx1"/>
                    </a:solidFill>
                    <a:latin typeface="+mn-ea"/>
                  </a:rPr>
                  <a:t> cut consists of bad edges for </a:t>
                </a:r>
                <a14:m>
                  <m:oMath xmlns:m="http://schemas.openxmlformats.org/officeDocument/2006/math">
                    <m:sSub>
                      <m:sSubPr>
                        <m:ctrlPr>
                          <a:rPr lang="en-US" altLang="zh-CN" sz="2000" i="1" dirty="0" smtClean="0">
                            <a:solidFill>
                              <a:schemeClr val="tx1"/>
                            </a:solidFill>
                            <a:latin typeface="Cambria Math" panose="02040503050406030204" pitchFamily="18" charset="0"/>
                          </a:rPr>
                        </m:ctrlPr>
                      </m:sSubPr>
                      <m:e>
                        <m:r>
                          <a:rPr lang="en-US" altLang="zh-CN" sz="2000" b="0" i="1" dirty="0" smtClean="0">
                            <a:solidFill>
                              <a:schemeClr val="tx1"/>
                            </a:solidFill>
                            <a:latin typeface="Cambria Math" panose="02040503050406030204" pitchFamily="18" charset="0"/>
                          </a:rPr>
                          <m:t>𝑇</m:t>
                        </m:r>
                      </m:e>
                      <m:sub>
                        <m:r>
                          <a:rPr lang="en-US" altLang="zh-CN" sz="2000" b="0" i="1" dirty="0" smtClean="0">
                            <a:solidFill>
                              <a:schemeClr val="tx1"/>
                            </a:solidFill>
                            <a:latin typeface="Cambria Math" panose="02040503050406030204" pitchFamily="18" charset="0"/>
                          </a:rPr>
                          <m:t>𝑖</m:t>
                        </m:r>
                      </m:sub>
                    </m:sSub>
                  </m:oMath>
                </a14:m>
                <a:endParaRPr lang="en-US" altLang="zh-CN" sz="2000" b="0" dirty="0">
                  <a:solidFill>
                    <a:schemeClr val="tx1"/>
                  </a:solidFill>
                  <a:latin typeface="+mn-ea"/>
                </a:endParaRPr>
              </a:p>
              <a:p>
                <a:pPr marL="342900" indent="-342900">
                  <a:buFont typeface="Arial" panose="020B0604020202020204" pitchFamily="34" charset="0"/>
                  <a:buChar char="•"/>
                </a:pPr>
                <a:endParaRPr lang="en-US" altLang="zh-CN" sz="2000" dirty="0">
                  <a:solidFill>
                    <a:schemeClr val="tx1"/>
                  </a:solidFill>
                </a:endParaRPr>
              </a:p>
              <a:p>
                <a:pPr marL="342900" indent="-342900">
                  <a:buFont typeface="Arial" panose="020B0604020202020204" pitchFamily="34" charset="0"/>
                  <a:buChar char="•"/>
                </a:pPr>
                <a:endParaRPr lang="en-US" altLang="zh-CN" sz="2000" dirty="0">
                  <a:solidFill>
                    <a:schemeClr val="tx1"/>
                  </a:solidFill>
                </a:endParaRPr>
              </a:p>
              <a:p>
                <a:pPr marL="342900" indent="-342900">
                  <a:buFont typeface="Arial" panose="020B0604020202020204" pitchFamily="34" charset="0"/>
                  <a:buChar char="•"/>
                </a:pPr>
                <a:r>
                  <a:rPr lang="en-US" altLang="zh-CN" sz="2000" dirty="0"/>
                  <a:t>Assign each vertex a vector in </a:t>
                </a:r>
                <a14:m>
                  <m:oMath xmlns:m="http://schemas.openxmlformats.org/officeDocument/2006/math">
                    <m:r>
                      <m:rPr>
                        <m:lit/>
                      </m:rP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m:t>
                    </m:r>
                    <m:r>
                      <a:rPr lang="en-US" altLang="zh-CN" sz="2000" i="1" dirty="0">
                        <a:latin typeface="Cambria Math" panose="02040503050406030204" pitchFamily="18" charset="0"/>
                      </a:rPr>
                      <m:t>1,−</m:t>
                    </m:r>
                    <m:r>
                      <a:rPr lang="en-US" altLang="zh-CN" sz="2000" i="1" dirty="0" smtClean="0">
                        <a:latin typeface="Cambria Math" panose="02040503050406030204" pitchFamily="18" charset="0"/>
                      </a:rPr>
                      <m:t>1</m:t>
                    </m:r>
                    <m:sSup>
                      <m:sSupPr>
                        <m:ctrlPr>
                          <a:rPr lang="en-US" altLang="zh-CN" sz="2000" i="1" dirty="0" smtClean="0">
                            <a:latin typeface="Cambria Math" panose="02040503050406030204" pitchFamily="18" charset="0"/>
                          </a:rPr>
                        </m:ctrlPr>
                      </m:sSupPr>
                      <m:e>
                        <m:r>
                          <m:rPr>
                            <m:lit/>
                          </m:rPr>
                          <a:rPr lang="en-US" altLang="zh-CN" sz="2000" i="1" dirty="0" smtClean="0">
                            <a:latin typeface="Cambria Math" panose="02040503050406030204" pitchFamily="18" charset="0"/>
                          </a:rPr>
                          <m:t>}</m:t>
                        </m:r>
                      </m:e>
                      <m:sup>
                        <m:r>
                          <a:rPr lang="en-US" altLang="zh-CN" sz="2000" b="0" i="1" dirty="0" smtClean="0">
                            <a:latin typeface="Cambria Math" panose="02040503050406030204" pitchFamily="18" charset="0"/>
                          </a:rPr>
                          <m:t>3</m:t>
                        </m:r>
                      </m:sup>
                    </m:sSup>
                  </m:oMath>
                </a14:m>
                <a:r>
                  <a:rPr lang="en-US" altLang="zh-CN" sz="2000" dirty="0"/>
                  <a:t>:</a:t>
                </a:r>
              </a:p>
              <a:p>
                <a:pPr marL="800100" lvl="1" indent="-342900">
                  <a:buFont typeface="Arial" panose="020B0604020202020204" pitchFamily="34" charset="0"/>
                  <a:buChar char="•"/>
                </a:pPr>
                <a:r>
                  <a:rPr lang="en-US" altLang="zh-CN" sz="2000" dirty="0"/>
                  <a:t>Dimension </a:t>
                </a:r>
                <a14:m>
                  <m:oMath xmlns:m="http://schemas.openxmlformats.org/officeDocument/2006/math">
                    <m:r>
                      <a:rPr lang="en-US" altLang="zh-CN" sz="2000" b="0" i="1" dirty="0" smtClean="0">
                        <a:latin typeface="Cambria Math" panose="02040503050406030204" pitchFamily="18" charset="0"/>
                      </a:rPr>
                      <m:t>𝑖</m:t>
                    </m:r>
                  </m:oMath>
                </a14:m>
                <a:r>
                  <a:rPr lang="en-US" altLang="zh-CN" sz="2000" dirty="0"/>
                  <a:t>: </a:t>
                </a:r>
              </a:p>
              <a:p>
                <a:pPr marL="1257300" lvl="2" indent="-342900">
                  <a:buFont typeface="Arial" panose="020B0604020202020204" pitchFamily="34" charset="0"/>
                  <a:buChar char="•"/>
                </a:pPr>
                <a14:m>
                  <m:oMath xmlns:m="http://schemas.openxmlformats.org/officeDocument/2006/math">
                    <m:r>
                      <a:rPr lang="en-US" altLang="zh-CN" sz="2000" b="0" i="1" dirty="0" smtClean="0">
                        <a:latin typeface="Cambria Math" panose="02040503050406030204" pitchFamily="18" charset="0"/>
                      </a:rPr>
                      <m:t>+</m:t>
                    </m:r>
                    <m:r>
                      <a:rPr lang="en-US" altLang="zh-CN" sz="2000" i="1" dirty="0" smtClean="0">
                        <a:latin typeface="Cambria Math" panose="02040503050406030204" pitchFamily="18" charset="0"/>
                      </a:rPr>
                      <m:t>1</m:t>
                    </m:r>
                  </m:oMath>
                </a14:m>
                <a:r>
                  <a:rPr lang="en-US" altLang="zh-CN" sz="2000" dirty="0"/>
                  <a:t>, if lies on the left side of the cut</a:t>
                </a:r>
              </a:p>
              <a:p>
                <a:pPr marL="1257300" lvl="2" indent="-342900">
                  <a:buFont typeface="Arial" panose="020B0604020202020204" pitchFamily="34" charset="0"/>
                  <a:buChar char="•"/>
                </a:pPr>
                <a14:m>
                  <m:oMath xmlns:m="http://schemas.openxmlformats.org/officeDocument/2006/math">
                    <m:r>
                      <a:rPr lang="en-US" altLang="zh-CN" sz="2000" b="0" i="1" dirty="0" smtClean="0">
                        <a:latin typeface="Cambria Math" panose="02040503050406030204" pitchFamily="18" charset="0"/>
                      </a:rPr>
                      <m:t>−</m:t>
                    </m:r>
                    <m:r>
                      <a:rPr lang="en-US" altLang="zh-CN" sz="2000" i="1" dirty="0">
                        <a:latin typeface="Cambria Math" panose="02040503050406030204" pitchFamily="18" charset="0"/>
                      </a:rPr>
                      <m:t>1</m:t>
                    </m:r>
                  </m:oMath>
                </a14:m>
                <a:r>
                  <a:rPr lang="en-US" altLang="zh-CN" sz="2000" dirty="0"/>
                  <a:t>, </a:t>
                </a:r>
                <a:r>
                  <a:rPr lang="en-US" altLang="zh-CN" sz="2000" dirty="0" err="1"/>
                  <a:t>o.w</a:t>
                </a:r>
                <a:r>
                  <a:rPr lang="en-US" altLang="zh-CN" sz="2000" dirty="0"/>
                  <a:t>.</a:t>
                </a:r>
              </a:p>
              <a:p>
                <a:endParaRPr lang="en-US" altLang="zh-CN" sz="2000" dirty="0"/>
              </a:p>
              <a:p>
                <a:pPr marL="342900" indent="-342900">
                  <a:buFont typeface="Arial" panose="020B0604020202020204" pitchFamily="34" charset="0"/>
                  <a:buChar char="•"/>
                </a:pPr>
                <a:r>
                  <a:rPr lang="en-US" altLang="zh-CN" sz="2000" dirty="0"/>
                  <a:t>What we want: </a:t>
                </a:r>
                <a:r>
                  <a:rPr lang="en-US" altLang="zh-CN" sz="2000" b="1" dirty="0">
                    <a:solidFill>
                      <a:srgbClr val="FF0000"/>
                    </a:solidFill>
                  </a:rPr>
                  <a:t>complementary edge</a:t>
                </a:r>
              </a:p>
              <a:p>
                <a:pPr marL="800100" lvl="1" indent="-342900">
                  <a:buFont typeface="Arial" panose="020B0604020202020204" pitchFamily="34" charset="0"/>
                  <a:buChar char="•"/>
                </a:pPr>
                <a14:m>
                  <m:oMath xmlns:m="http://schemas.openxmlformats.org/officeDocument/2006/math">
                    <m:r>
                      <a:rPr lang="en-US" altLang="zh-CN" sz="2000" i="1" dirty="0" smtClean="0">
                        <a:latin typeface="Cambria Math" panose="02040503050406030204" pitchFamily="18" charset="0"/>
                      </a:rPr>
                      <m:t>𝑢</m:t>
                    </m:r>
                    <m:r>
                      <a:rPr lang="en-US" altLang="zh-CN" sz="2000" i="1" dirty="0" err="1">
                        <a:latin typeface="Cambria Math" panose="02040503050406030204" pitchFamily="18" charset="0"/>
                      </a:rPr>
                      <m:t>,</m:t>
                    </m:r>
                    <m:r>
                      <a:rPr lang="en-US" altLang="zh-CN" sz="2000" i="1" dirty="0" err="1" smtClean="0">
                        <a:latin typeface="Cambria Math" panose="02040503050406030204" pitchFamily="18" charset="0"/>
                      </a:rPr>
                      <m:t>𝑣</m:t>
                    </m:r>
                  </m:oMath>
                </a14:m>
                <a:r>
                  <a:rPr lang="en-US" altLang="zh-CN" sz="2000" dirty="0"/>
                  <a:t> </a:t>
                </a:r>
                <a:r>
                  <a:rPr lang="en-US" altLang="zh-CN" sz="2000" dirty="0" err="1"/>
                  <a:t>s.t.</a:t>
                </a:r>
                <a:r>
                  <a:rPr lang="en-US" altLang="zh-CN" sz="2000" dirty="0"/>
                  <a:t> </a:t>
                </a:r>
                <a14:m>
                  <m:oMath xmlns:m="http://schemas.openxmlformats.org/officeDocument/2006/math">
                    <m:r>
                      <a:rPr lang="en-US" altLang="zh-CN" sz="2000" b="0" i="1" dirty="0" smtClean="0">
                        <a:solidFill>
                          <a:schemeClr val="accent1"/>
                        </a:solidFill>
                        <a:latin typeface="Cambria Math" panose="02040503050406030204" pitchFamily="18" charset="0"/>
                      </a:rPr>
                      <m:t>∀</m:t>
                    </m:r>
                    <m:r>
                      <a:rPr lang="en-US" altLang="zh-CN" sz="2000" b="0" i="1" dirty="0" smtClean="0">
                        <a:solidFill>
                          <a:schemeClr val="accent1"/>
                        </a:solidFill>
                        <a:latin typeface="Cambria Math" panose="02040503050406030204" pitchFamily="18" charset="0"/>
                      </a:rPr>
                      <m:t>𝑖</m:t>
                    </m:r>
                  </m:oMath>
                </a14:m>
                <a:r>
                  <a:rPr lang="en-US" altLang="zh-CN" sz="2000" dirty="0">
                    <a:solidFill>
                      <a:schemeClr val="accent1"/>
                    </a:solidFill>
                  </a:rPr>
                  <a:t>, </a:t>
                </a:r>
                <a14:m>
                  <m:oMath xmlns:m="http://schemas.openxmlformats.org/officeDocument/2006/math">
                    <m:sSub>
                      <m:sSubPr>
                        <m:ctrlPr>
                          <a:rPr lang="en-US" altLang="zh-CN" sz="2000" i="1" dirty="0" smtClean="0">
                            <a:solidFill>
                              <a:schemeClr val="accent1"/>
                            </a:solidFill>
                            <a:latin typeface="Cambria Math" panose="02040503050406030204" pitchFamily="18" charset="0"/>
                          </a:rPr>
                        </m:ctrlPr>
                      </m:sSubPr>
                      <m:e>
                        <m:r>
                          <a:rPr lang="en-US" altLang="zh-CN" sz="2000" b="0" i="1" dirty="0" smtClean="0">
                            <a:solidFill>
                              <a:schemeClr val="accent1"/>
                            </a:solidFill>
                            <a:latin typeface="Cambria Math" panose="02040503050406030204" pitchFamily="18" charset="0"/>
                          </a:rPr>
                          <m:t>𝑢</m:t>
                        </m:r>
                      </m:e>
                      <m:sub>
                        <m:r>
                          <a:rPr lang="en-US" altLang="zh-CN" sz="2000" b="0" i="1" dirty="0" err="1">
                            <a:solidFill>
                              <a:schemeClr val="accent1"/>
                            </a:solidFill>
                            <a:latin typeface="Cambria Math" panose="02040503050406030204" pitchFamily="18" charset="0"/>
                          </a:rPr>
                          <m:t>𝑖</m:t>
                        </m:r>
                      </m:sub>
                    </m:sSub>
                    <m:r>
                      <a:rPr lang="en-US" altLang="zh-CN" sz="2000" b="0" i="1" dirty="0">
                        <a:solidFill>
                          <a:schemeClr val="accent1"/>
                        </a:solidFill>
                        <a:latin typeface="Cambria Math" panose="02040503050406030204" pitchFamily="18" charset="0"/>
                      </a:rPr>
                      <m:t>=−</m:t>
                    </m:r>
                    <m:sSub>
                      <m:sSubPr>
                        <m:ctrlPr>
                          <a:rPr lang="en-US" altLang="zh-CN" sz="2000" i="1" dirty="0" err="1">
                            <a:solidFill>
                              <a:schemeClr val="accent1"/>
                            </a:solidFill>
                            <a:latin typeface="Cambria Math" panose="02040503050406030204" pitchFamily="18" charset="0"/>
                          </a:rPr>
                        </m:ctrlPr>
                      </m:sSubPr>
                      <m:e>
                        <m:r>
                          <a:rPr lang="en-US" altLang="zh-CN" sz="2000" b="0" i="1" dirty="0" err="1">
                            <a:solidFill>
                              <a:schemeClr val="accent1"/>
                            </a:solidFill>
                            <a:latin typeface="Cambria Math" panose="02040503050406030204" pitchFamily="18" charset="0"/>
                          </a:rPr>
                          <m:t>𝑣</m:t>
                        </m:r>
                      </m:e>
                      <m:sub>
                        <m:r>
                          <a:rPr lang="en-US" altLang="zh-CN" sz="2000" b="0" i="1" dirty="0" err="1" smtClean="0">
                            <a:solidFill>
                              <a:schemeClr val="accent1"/>
                            </a:solidFill>
                            <a:latin typeface="Cambria Math" panose="02040503050406030204" pitchFamily="18" charset="0"/>
                          </a:rPr>
                          <m:t>𝑖</m:t>
                        </m:r>
                      </m:sub>
                    </m:sSub>
                  </m:oMath>
                </a14:m>
                <a:endParaRPr lang="en-US" altLang="zh-CN" sz="2000" dirty="0">
                  <a:solidFill>
                    <a:schemeClr val="accent1"/>
                  </a:solidFill>
                </a:endParaRPr>
              </a:p>
              <a:p>
                <a:pPr marL="800100" lvl="1" indent="-342900">
                  <a:buFont typeface="Arial" panose="020B0604020202020204" pitchFamily="34" charset="0"/>
                  <a:buChar char="•"/>
                </a:pPr>
                <a:r>
                  <a:rPr lang="en-US" altLang="zh-CN" sz="2000" dirty="0"/>
                  <a:t>An edge bad for </a:t>
                </a:r>
                <a14:m>
                  <m:oMath xmlns:m="http://schemas.openxmlformats.org/officeDocument/2006/math">
                    <m:r>
                      <a:rPr lang="en-US" altLang="zh-CN" sz="2000" i="1" dirty="0">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dirty="0">
                            <a:latin typeface="Cambria Math" panose="02040503050406030204" pitchFamily="18" charset="0"/>
                          </a:rPr>
                          <m:t>𝑇</m:t>
                        </m:r>
                      </m:e>
                      <m:sub>
                        <m:r>
                          <a:rPr lang="en-US" altLang="zh-CN" sz="2000" dirty="0">
                            <a:latin typeface="Cambria Math" panose="02040503050406030204" pitchFamily="18" charset="0"/>
                          </a:rPr>
                          <m:t>𝑖</m:t>
                        </m:r>
                      </m:sub>
                    </m:sSub>
                  </m:oMath>
                </a14:m>
                <a:endParaRPr lang="en-US" altLang="zh-CN" sz="2000" dirty="0"/>
              </a:p>
              <a:p>
                <a:pPr marL="800100" lvl="1" indent="-342900">
                  <a:buFont typeface="Arial" panose="020B0604020202020204" pitchFamily="34" charset="0"/>
                  <a:buChar char="•"/>
                </a:pPr>
                <a:r>
                  <a:rPr lang="en-US" altLang="zh-CN" sz="2000" dirty="0"/>
                  <a:t>Opposite colorings</a:t>
                </a:r>
              </a:p>
            </p:txBody>
          </p:sp>
        </mc:Choice>
        <mc:Fallback xmlns="">
          <p:sp>
            <p:nvSpPr>
              <p:cNvPr id="3" name="文本框 2">
                <a:extLst>
                  <a:ext uri="{FF2B5EF4-FFF2-40B4-BE49-F238E27FC236}">
                    <a16:creationId xmlns:a16="http://schemas.microsoft.com/office/drawing/2014/main" id="{D183152F-AFAE-E2BF-28C0-706F412C8A17}"/>
                  </a:ext>
                </a:extLst>
              </p:cNvPr>
              <p:cNvSpPr txBox="1">
                <a:spLocks noRot="1" noChangeAspect="1" noMove="1" noResize="1" noEditPoints="1" noAdjustHandles="1" noChangeArrowheads="1" noChangeShapeType="1" noTextEdit="1"/>
              </p:cNvSpPr>
              <p:nvPr/>
            </p:nvSpPr>
            <p:spPr>
              <a:xfrm>
                <a:off x="578754" y="1361720"/>
                <a:ext cx="9085284" cy="3785652"/>
              </a:xfrm>
              <a:prstGeom prst="rect">
                <a:avLst/>
              </a:prstGeom>
              <a:blipFill>
                <a:blip r:embed="rId4"/>
                <a:stretch>
                  <a:fillRect l="-604" t="-805" b="-1932"/>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D1DADF56-3C4B-4C0A-5866-0D2FDDFEA733}"/>
              </a:ext>
            </a:extLst>
          </p:cNvPr>
          <p:cNvPicPr>
            <a:picLocks noChangeAspect="1"/>
          </p:cNvPicPr>
          <p:nvPr/>
        </p:nvPicPr>
        <p:blipFill>
          <a:blip r:embed="rId3">
            <a:extLst>
              <a:ext uri="{28A0092B-C50C-407E-A947-70E740481C1C}">
                <a14:useLocalDpi xmlns:a14="http://schemas.microsoft.com/office/drawing/2010/main" val="0"/>
              </a:ext>
            </a:extLst>
          </a:blip>
          <a:srcRect l="22660" t="82313" r="57819" b="4311"/>
          <a:stretch>
            <a:fillRect/>
          </a:stretch>
        </p:blipFill>
        <p:spPr>
          <a:xfrm>
            <a:off x="8622839" y="3977838"/>
            <a:ext cx="876762" cy="628633"/>
          </a:xfrm>
          <a:prstGeom prst="rect">
            <a:avLst/>
          </a:prstGeom>
        </p:spPr>
      </p:pic>
      <p:sp>
        <p:nvSpPr>
          <p:cNvPr id="2" name="对话气泡: 矩形 1">
            <a:extLst>
              <a:ext uri="{FF2B5EF4-FFF2-40B4-BE49-F238E27FC236}">
                <a16:creationId xmlns:a16="http://schemas.microsoft.com/office/drawing/2014/main" id="{36A828D9-8FB2-36AA-C33A-3390D32BE85B}"/>
              </a:ext>
            </a:extLst>
          </p:cNvPr>
          <p:cNvSpPr/>
          <p:nvPr/>
        </p:nvSpPr>
        <p:spPr>
          <a:xfrm>
            <a:off x="5781415" y="2704061"/>
            <a:ext cx="1318260" cy="373380"/>
          </a:xfrm>
          <a:prstGeom prst="wedgeRectCallout">
            <a:avLst>
              <a:gd name="adj1" fmla="val -67378"/>
              <a:gd name="adj2" fmla="val -109220"/>
            </a:avLst>
          </a:prstGeom>
          <a:solidFill>
            <a:schemeClr val="accent3">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FF0000"/>
                </a:solidFill>
              </a:rPr>
              <a:t>coloring</a:t>
            </a:r>
            <a:endParaRPr lang="zh-CN" altLang="en-US" b="1" dirty="0">
              <a:solidFill>
                <a:srgbClr val="FF0000"/>
              </a:solidFill>
            </a:endParaRPr>
          </a:p>
        </p:txBody>
      </p:sp>
      <p:sp>
        <p:nvSpPr>
          <p:cNvPr id="5" name="对话气泡: 矩形 4">
            <a:extLst>
              <a:ext uri="{FF2B5EF4-FFF2-40B4-BE49-F238E27FC236}">
                <a16:creationId xmlns:a16="http://schemas.microsoft.com/office/drawing/2014/main" id="{2018F4CE-611A-ABC9-86A2-9567D12EF031}"/>
              </a:ext>
            </a:extLst>
          </p:cNvPr>
          <p:cNvSpPr/>
          <p:nvPr/>
        </p:nvSpPr>
        <p:spPr>
          <a:xfrm>
            <a:off x="4766129" y="4419781"/>
            <a:ext cx="1869955" cy="373380"/>
          </a:xfrm>
          <a:prstGeom prst="wedgeRectCallout">
            <a:avLst>
              <a:gd name="adj1" fmla="val -50312"/>
              <a:gd name="adj2" fmla="val -115051"/>
            </a:avLst>
          </a:prstGeom>
          <a:solidFill>
            <a:schemeClr val="accent3">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dirty="0" err="1">
                <a:solidFill>
                  <a:srgbClr val="00B0F0"/>
                </a:solidFill>
              </a:rPr>
              <a:t>l.b</a:t>
            </a:r>
            <a:r>
              <a:rPr lang="en-US" altLang="zh-CN" dirty="0">
                <a:solidFill>
                  <a:srgbClr val="00B0F0"/>
                </a:solidFill>
              </a:rPr>
              <a:t>. for tree cover</a:t>
            </a:r>
            <a:endParaRPr lang="zh-CN" altLang="en-US" dirty="0">
              <a:solidFill>
                <a:srgbClr val="00B0F0"/>
              </a:solidFill>
            </a:endParaRPr>
          </a:p>
        </p:txBody>
      </p:sp>
      <p:sp>
        <p:nvSpPr>
          <p:cNvPr id="8" name="对话气泡: 矩形 7">
            <a:extLst>
              <a:ext uri="{FF2B5EF4-FFF2-40B4-BE49-F238E27FC236}">
                <a16:creationId xmlns:a16="http://schemas.microsoft.com/office/drawing/2014/main" id="{63EFDA40-7F5A-92C4-659E-2850FB440129}"/>
              </a:ext>
            </a:extLst>
          </p:cNvPr>
          <p:cNvSpPr/>
          <p:nvPr/>
        </p:nvSpPr>
        <p:spPr>
          <a:xfrm>
            <a:off x="6214325" y="1943479"/>
            <a:ext cx="1318260" cy="373380"/>
          </a:xfrm>
          <a:prstGeom prst="wedgeRectCallout">
            <a:avLst>
              <a:gd name="adj1" fmla="val -67378"/>
              <a:gd name="adj2" fmla="val -109220"/>
            </a:avLst>
          </a:prstGeom>
          <a:solidFill>
            <a:schemeClr val="accent3">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B0F0"/>
                </a:solidFill>
              </a:rPr>
              <a:t>not work</a:t>
            </a:r>
            <a:endParaRPr lang="zh-CN" altLang="en-US" dirty="0">
              <a:solidFill>
                <a:srgbClr val="00B0F0"/>
              </a:solidFill>
            </a:endParaRPr>
          </a:p>
        </p:txBody>
      </p:sp>
      <p:grpSp>
        <p:nvGrpSpPr>
          <p:cNvPr id="11" name="组合 10">
            <a:extLst>
              <a:ext uri="{FF2B5EF4-FFF2-40B4-BE49-F238E27FC236}">
                <a16:creationId xmlns:a16="http://schemas.microsoft.com/office/drawing/2014/main" id="{1E2C3107-8C1E-BF97-25EB-DD314A710BAB}"/>
              </a:ext>
            </a:extLst>
          </p:cNvPr>
          <p:cNvGrpSpPr/>
          <p:nvPr/>
        </p:nvGrpSpPr>
        <p:grpSpPr>
          <a:xfrm>
            <a:off x="1961458" y="5374920"/>
            <a:ext cx="8127999" cy="901576"/>
            <a:chOff x="1768953" y="4505431"/>
            <a:chExt cx="8127999" cy="1294871"/>
          </a:xfrm>
        </p:grpSpPr>
        <p:sp>
          <p:nvSpPr>
            <p:cNvPr id="14" name="矩形: 圆角 13">
              <a:extLst>
                <a:ext uri="{FF2B5EF4-FFF2-40B4-BE49-F238E27FC236}">
                  <a16:creationId xmlns:a16="http://schemas.microsoft.com/office/drawing/2014/main" id="{281EF021-9F4E-35BF-89DD-DF38F54DA933}"/>
                </a:ext>
              </a:extLst>
            </p:cNvPr>
            <p:cNvSpPr/>
            <p:nvPr/>
          </p:nvSpPr>
          <p:spPr>
            <a:xfrm>
              <a:off x="1768953" y="4505431"/>
              <a:ext cx="8127999" cy="1294871"/>
            </a:xfrm>
            <a:prstGeom prst="roundRect">
              <a:avLst/>
            </a:prstGeom>
            <a:solidFill>
              <a:schemeClr val="accent3">
                <a:lumMod val="40000"/>
                <a:lumOff val="6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dirty="0"/>
            </a:p>
          </p:txBody>
        </p:sp>
        <p:sp>
          <p:nvSpPr>
            <p:cNvPr id="13" name="文本框 12">
              <a:extLst>
                <a:ext uri="{FF2B5EF4-FFF2-40B4-BE49-F238E27FC236}">
                  <a16:creationId xmlns:a16="http://schemas.microsoft.com/office/drawing/2014/main" id="{B438EFE2-D042-BB9D-BF46-18DB73883ECB}"/>
                </a:ext>
              </a:extLst>
            </p:cNvPr>
            <p:cNvSpPr txBox="1"/>
            <p:nvPr/>
          </p:nvSpPr>
          <p:spPr>
            <a:xfrm>
              <a:off x="2266096" y="4911744"/>
              <a:ext cx="7210628" cy="461665"/>
            </a:xfrm>
            <a:prstGeom prst="rect">
              <a:avLst/>
            </a:prstGeom>
            <a:noFill/>
          </p:spPr>
          <p:txBody>
            <a:bodyPr wrap="none" rtlCol="0" anchor="ctr">
              <a:spAutoFit/>
            </a:bodyPr>
            <a:lstStyle/>
            <a:p>
              <a:r>
                <a:rPr lang="en-US" altLang="zh-CN" sz="2400" b="1" dirty="0">
                  <a:solidFill>
                    <a:schemeClr val="accent2"/>
                  </a:solidFill>
                </a:rPr>
                <a:t>connecting to combinatorial fixed-point theorems</a:t>
              </a:r>
              <a:endParaRPr lang="zh-CN" altLang="en-US" sz="2400" dirty="0">
                <a:solidFill>
                  <a:schemeClr val="accent2"/>
                </a:solidFill>
              </a:endParaRPr>
            </a:p>
          </p:txBody>
        </p:sp>
      </p:grpSp>
    </p:spTree>
    <p:extLst>
      <p:ext uri="{BB962C8B-B14F-4D97-AF65-F5344CB8AC3E}">
        <p14:creationId xmlns:p14="http://schemas.microsoft.com/office/powerpoint/2010/main" val="97135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AB713-0911-51C4-7F9E-DAAA3432641A}"/>
            </a:ext>
          </a:extLst>
        </p:cNvPr>
        <p:cNvGrpSpPr/>
        <p:nvPr/>
      </p:nvGrpSpPr>
      <p:grpSpPr>
        <a:xfrm>
          <a:off x="0" y="0"/>
          <a:ext cx="0" cy="0"/>
          <a:chOff x="0" y="0"/>
          <a:chExt cx="0" cy="0"/>
        </a:xfrm>
      </p:grpSpPr>
      <p:sp>
        <p:nvSpPr>
          <p:cNvPr id="5" name="矩形: 圆角 4">
            <a:extLst>
              <a:ext uri="{FF2B5EF4-FFF2-40B4-BE49-F238E27FC236}">
                <a16:creationId xmlns:a16="http://schemas.microsoft.com/office/drawing/2014/main" id="{07A5949A-F47B-95FA-3F78-60CF68BF0FCD}"/>
              </a:ext>
            </a:extLst>
          </p:cNvPr>
          <p:cNvSpPr/>
          <p:nvPr/>
        </p:nvSpPr>
        <p:spPr>
          <a:xfrm>
            <a:off x="3290552" y="5009882"/>
            <a:ext cx="5487400" cy="1094704"/>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a:extLst>
              <a:ext uri="{FF2B5EF4-FFF2-40B4-BE49-F238E27FC236}">
                <a16:creationId xmlns:a16="http://schemas.microsoft.com/office/drawing/2014/main" id="{E3EA532F-EBF9-1137-DD1F-6F5307377C7D}"/>
              </a:ext>
            </a:extLst>
          </p:cNvPr>
          <p:cNvSpPr txBox="1">
            <a:spLocks/>
          </p:cNvSpPr>
          <p:nvPr/>
        </p:nvSpPr>
        <p:spPr>
          <a:xfrm>
            <a:off x="215031" y="162838"/>
            <a:ext cx="2746284" cy="8982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800" dirty="0"/>
              <a:t>Summary</a:t>
            </a:r>
            <a:endParaRPr lang="zh-CN" altLang="en-US" sz="4800" dirty="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7DB7621E-6225-3E82-34C9-D30CB3DBDA98}"/>
                  </a:ext>
                </a:extLst>
              </p:cNvPr>
              <p:cNvSpPr txBox="1"/>
              <p:nvPr/>
            </p:nvSpPr>
            <p:spPr>
              <a:xfrm>
                <a:off x="995820" y="1496860"/>
                <a:ext cx="10936456" cy="2759089"/>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a:t>The first</a:t>
                </a:r>
                <a:r>
                  <a:rPr lang="en-US" altLang="zh-CN" sz="2000" b="1" dirty="0">
                    <a:solidFill>
                      <a:schemeClr val="accent1"/>
                    </a:solidFill>
                  </a:rPr>
                  <a:t> </a:t>
                </a:r>
                <a:r>
                  <a:rPr lang="en-US" altLang="zh-CN" sz="2000" b="1" dirty="0">
                    <a:solidFill>
                      <a:srgbClr val="FF0000"/>
                    </a:solidFill>
                  </a:rPr>
                  <a:t>polynomial</a:t>
                </a:r>
                <a:r>
                  <a:rPr lang="en-US" altLang="zh-CN" sz="2000" b="1" dirty="0">
                    <a:solidFill>
                      <a:schemeClr val="accent1"/>
                    </a:solidFill>
                  </a:rPr>
                  <a:t> </a:t>
                </a:r>
                <a:r>
                  <a:rPr lang="en-US" altLang="zh-CN" sz="2000" dirty="0"/>
                  <a:t>lower bound of distortion for k-tree cover</a:t>
                </a:r>
              </a:p>
              <a:p>
                <a:pPr marL="742950" lvl="1" indent="-285750">
                  <a:buFont typeface="Arial" panose="020B0604020202020204" pitchFamily="34" charset="0"/>
                  <a:buChar char="•"/>
                </a:pPr>
                <a:r>
                  <a:rPr lang="en-US" altLang="zh-CN" sz="2000" dirty="0"/>
                  <a:t>Upper bound: </a:t>
                </a:r>
                <a14:m>
                  <m:oMath xmlns:m="http://schemas.openxmlformats.org/officeDocument/2006/math">
                    <m:acc>
                      <m:accPr>
                        <m:chr m:val="̃"/>
                        <m:ctrlPr>
                          <a:rPr lang="en-US" altLang="zh-CN" sz="2000" i="1" smtClean="0">
                            <a:solidFill>
                              <a:schemeClr val="tx1"/>
                            </a:solidFill>
                            <a:latin typeface="Cambria Math" panose="02040503050406030204" pitchFamily="18" charset="0"/>
                          </a:rPr>
                        </m:ctrlPr>
                      </m:accPr>
                      <m:e>
                        <m:r>
                          <a:rPr lang="en-US" altLang="zh-CN" sz="2000" i="1">
                            <a:solidFill>
                              <a:schemeClr val="tx1"/>
                            </a:solidFill>
                            <a:latin typeface="Cambria Math" panose="02040503050406030204" pitchFamily="18" charset="0"/>
                          </a:rPr>
                          <m:t>𝑂</m:t>
                        </m:r>
                      </m:e>
                    </m:acc>
                    <m:d>
                      <m:dPr>
                        <m:ctrlPr>
                          <a:rPr lang="en-US" altLang="zh-CN" sz="2000" i="1">
                            <a:solidFill>
                              <a:schemeClr val="tx1"/>
                            </a:solidFill>
                            <a:latin typeface="Cambria Math" panose="02040503050406030204" pitchFamily="18" charset="0"/>
                          </a:rPr>
                        </m:ctrlPr>
                      </m:dPr>
                      <m:e>
                        <m:sSup>
                          <m:sSupPr>
                            <m:ctrlPr>
                              <a:rPr lang="en-US" altLang="zh-CN" sz="2000" i="1">
                                <a:solidFill>
                                  <a:schemeClr val="tx1"/>
                                </a:solidFill>
                                <a:latin typeface="Cambria Math" panose="02040503050406030204" pitchFamily="18" charset="0"/>
                              </a:rPr>
                            </m:ctrlPr>
                          </m:sSupPr>
                          <m:e>
                            <m:r>
                              <a:rPr lang="en-US" altLang="zh-CN" sz="2000" i="1">
                                <a:solidFill>
                                  <a:schemeClr val="tx1"/>
                                </a:solidFill>
                                <a:latin typeface="Cambria Math" panose="02040503050406030204" pitchFamily="18" charset="0"/>
                              </a:rPr>
                              <m:t>𝑛</m:t>
                            </m:r>
                          </m:e>
                          <m:sup>
                            <m:r>
                              <a:rPr lang="en-US" altLang="zh-CN" sz="2000" i="1">
                                <a:solidFill>
                                  <a:schemeClr val="tx1"/>
                                </a:solidFill>
                                <a:latin typeface="Cambria Math" panose="02040503050406030204" pitchFamily="18" charset="0"/>
                              </a:rPr>
                              <m:t>1</m:t>
                            </m:r>
                            <m:r>
                              <m:rPr>
                                <m:lit/>
                              </m:rPr>
                              <a:rPr lang="en-US" altLang="zh-CN" sz="2000" i="1">
                                <a:solidFill>
                                  <a:schemeClr val="tx1"/>
                                </a:solidFill>
                                <a:latin typeface="Cambria Math" panose="02040503050406030204" pitchFamily="18" charset="0"/>
                              </a:rPr>
                              <m:t>/</m:t>
                            </m:r>
                            <m:r>
                              <a:rPr lang="en-US" altLang="zh-CN" sz="2000" i="1">
                                <a:solidFill>
                                  <a:schemeClr val="tx1"/>
                                </a:solidFill>
                                <a:latin typeface="Cambria Math" panose="02040503050406030204" pitchFamily="18" charset="0"/>
                              </a:rPr>
                              <m:t>𝑘</m:t>
                            </m:r>
                          </m:sup>
                        </m:sSup>
                      </m:e>
                    </m:d>
                  </m:oMath>
                </a14:m>
                <a:r>
                  <a:rPr lang="en-US" altLang="zh-CN" sz="2000" dirty="0"/>
                  <a:t> </a:t>
                </a:r>
                <a:r>
                  <a:rPr lang="en-US" altLang="zh-CN" sz="1600" dirty="0"/>
                  <a:t>[</a:t>
                </a:r>
                <a:r>
                  <a:rPr lang="en-US" altLang="zh-CN" sz="1600" dirty="0">
                    <a:solidFill>
                      <a:schemeClr val="accent1"/>
                    </a:solidFill>
                  </a:rPr>
                  <a:t>MN07</a:t>
                </a:r>
                <a:r>
                  <a:rPr lang="en-US" altLang="zh-CN" sz="1600" dirty="0"/>
                  <a:t>,</a:t>
                </a:r>
                <a:r>
                  <a:rPr lang="en-US" altLang="zh-CN" sz="1600" dirty="0">
                    <a:solidFill>
                      <a:schemeClr val="accent1"/>
                    </a:solidFill>
                  </a:rPr>
                  <a:t>ACE</a:t>
                </a:r>
                <a:r>
                  <a:rPr lang="en-US" altLang="zh-CN" sz="1600" baseline="30000" dirty="0">
                    <a:solidFill>
                      <a:schemeClr val="accent1"/>
                    </a:solidFill>
                  </a:rPr>
                  <a:t>+</a:t>
                </a:r>
                <a:r>
                  <a:rPr lang="en-US" altLang="zh-CN" sz="1600" dirty="0">
                    <a:solidFill>
                      <a:schemeClr val="accent1"/>
                    </a:solidFill>
                  </a:rPr>
                  <a:t>18</a:t>
                </a:r>
                <a:r>
                  <a:rPr lang="en-US" altLang="zh-CN" sz="1600" dirty="0"/>
                  <a:t>,</a:t>
                </a:r>
                <a:r>
                  <a:rPr lang="en-US" altLang="zh-CN" sz="1600" dirty="0">
                    <a:solidFill>
                      <a:schemeClr val="accent1"/>
                    </a:solidFill>
                  </a:rPr>
                  <a:t>BFN22</a:t>
                </a:r>
                <a:r>
                  <a:rPr lang="en-US" altLang="zh-CN" sz="1600" dirty="0"/>
                  <a:t>]</a:t>
                </a:r>
              </a:p>
              <a:p>
                <a:pPr marL="742950" lvl="1" indent="-285750">
                  <a:buFont typeface="Arial" panose="020B0604020202020204" pitchFamily="34" charset="0"/>
                  <a:buChar char="•"/>
                </a:pPr>
                <a:r>
                  <a:rPr lang="en-US" altLang="zh-CN" sz="2000" dirty="0"/>
                  <a:t>Lower bound: </a:t>
                </a:r>
                <a14:m>
                  <m:oMath xmlns:m="http://schemas.openxmlformats.org/officeDocument/2006/math">
                    <m:r>
                      <a:rPr lang="en-US" altLang="zh-CN" sz="2000" b="0" i="1" dirty="0" smtClean="0">
                        <a:solidFill>
                          <a:srgbClr val="FF0000"/>
                        </a:solidFill>
                        <a:latin typeface="Cambria Math" panose="02040503050406030204" pitchFamily="18" charset="0"/>
                      </a:rPr>
                      <m:t>𝛺</m:t>
                    </m:r>
                    <m:d>
                      <m:dPr>
                        <m:ctrlPr>
                          <a:rPr lang="en-US" altLang="zh-CN" sz="2000" i="1" dirty="0">
                            <a:solidFill>
                              <a:srgbClr val="FF0000"/>
                            </a:solidFill>
                            <a:latin typeface="Cambria Math" panose="02040503050406030204" pitchFamily="18" charset="0"/>
                          </a:rPr>
                        </m:ctrlPr>
                      </m:dPr>
                      <m:e>
                        <m:sSup>
                          <m:sSupPr>
                            <m:ctrlPr>
                              <a:rPr lang="en-US" altLang="zh-CN" sz="2000" i="1" dirty="0">
                                <a:solidFill>
                                  <a:srgbClr val="FF0000"/>
                                </a:solidFill>
                                <a:latin typeface="Cambria Math" panose="02040503050406030204" pitchFamily="18" charset="0"/>
                              </a:rPr>
                            </m:ctrlPr>
                          </m:sSupPr>
                          <m:e>
                            <m:r>
                              <a:rPr lang="en-US" altLang="zh-CN" sz="2000" b="0" i="1" dirty="0">
                                <a:solidFill>
                                  <a:srgbClr val="FF0000"/>
                                </a:solidFill>
                                <a:latin typeface="Cambria Math" panose="02040503050406030204" pitchFamily="18" charset="0"/>
                              </a:rPr>
                              <m:t>𝑛</m:t>
                            </m:r>
                          </m:e>
                          <m:sup>
                            <m:f>
                              <m:fPr>
                                <m:ctrlPr>
                                  <a:rPr lang="en-US" altLang="zh-CN" sz="2000" i="1" dirty="0">
                                    <a:solidFill>
                                      <a:srgbClr val="FF0000"/>
                                    </a:solidFill>
                                    <a:latin typeface="Cambria Math" panose="02040503050406030204" pitchFamily="18" charset="0"/>
                                  </a:rPr>
                                </m:ctrlPr>
                              </m:fPr>
                              <m:num>
                                <m:r>
                                  <a:rPr lang="en-US" altLang="zh-CN" sz="2000" b="0" i="1" dirty="0">
                                    <a:solidFill>
                                      <a:srgbClr val="FF0000"/>
                                    </a:solidFill>
                                    <a:latin typeface="Cambria Math" panose="02040503050406030204" pitchFamily="18" charset="0"/>
                                  </a:rPr>
                                  <m:t>1</m:t>
                                </m:r>
                              </m:num>
                              <m:den>
                                <m:sSup>
                                  <m:sSupPr>
                                    <m:ctrlPr>
                                      <a:rPr lang="en-US" altLang="zh-CN" sz="2000" i="1" dirty="0">
                                        <a:solidFill>
                                          <a:srgbClr val="FF0000"/>
                                        </a:solidFill>
                                        <a:latin typeface="Cambria Math" panose="02040503050406030204" pitchFamily="18" charset="0"/>
                                      </a:rPr>
                                    </m:ctrlPr>
                                  </m:sSupPr>
                                  <m:e>
                                    <m:r>
                                      <a:rPr lang="en-US" altLang="zh-CN" sz="2000" b="0" i="1" dirty="0">
                                        <a:solidFill>
                                          <a:srgbClr val="FF0000"/>
                                        </a:solidFill>
                                        <a:latin typeface="Cambria Math" panose="02040503050406030204" pitchFamily="18" charset="0"/>
                                      </a:rPr>
                                      <m:t>2</m:t>
                                    </m:r>
                                  </m:e>
                                  <m:sup>
                                    <m:r>
                                      <a:rPr lang="en-US" altLang="zh-CN" sz="2000" b="0" i="1" dirty="0">
                                        <a:solidFill>
                                          <a:srgbClr val="FF0000"/>
                                        </a:solidFill>
                                        <a:latin typeface="Cambria Math" panose="02040503050406030204" pitchFamily="18" charset="0"/>
                                      </a:rPr>
                                      <m:t>𝑘</m:t>
                                    </m:r>
                                    <m:r>
                                      <a:rPr lang="en-US" altLang="zh-CN" sz="2000" b="0" i="1" dirty="0">
                                        <a:solidFill>
                                          <a:srgbClr val="FF0000"/>
                                        </a:solidFill>
                                        <a:latin typeface="Cambria Math" panose="02040503050406030204" pitchFamily="18" charset="0"/>
                                      </a:rPr>
                                      <m:t>−1</m:t>
                                    </m:r>
                                  </m:sup>
                                </m:sSup>
                              </m:den>
                            </m:f>
                          </m:sup>
                        </m:sSup>
                      </m:e>
                    </m:d>
                  </m:oMath>
                </a14:m>
                <a:endParaRPr lang="en-US" altLang="zh-CN" sz="2000" dirty="0"/>
              </a:p>
              <a:p>
                <a:pPr marL="742950" lvl="1"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en-US" altLang="zh-CN" sz="2000" dirty="0"/>
                  <a:t>Give an alternative proof of the near-optimal lower bound for Ramsey tree cover </a:t>
                </a:r>
                <a:r>
                  <a:rPr lang="en-US" altLang="zh-CN" sz="1600" dirty="0"/>
                  <a:t>[</a:t>
                </a:r>
                <a:r>
                  <a:rPr lang="en-US" altLang="zh-CN" sz="1600" dirty="0">
                    <a:solidFill>
                      <a:schemeClr val="accent1"/>
                    </a:solidFill>
                  </a:rPr>
                  <a:t>BLMN03</a:t>
                </a:r>
                <a:r>
                  <a:rPr lang="en-US" altLang="zh-CN" sz="1600" dirty="0"/>
                  <a:t>, </a:t>
                </a:r>
                <a:r>
                  <a:rPr lang="en-US" altLang="zh-CN" sz="1600" dirty="0">
                    <a:solidFill>
                      <a:schemeClr val="accent1"/>
                    </a:solidFill>
                  </a:rPr>
                  <a:t>BFN22</a:t>
                </a:r>
                <a:r>
                  <a:rPr lang="en-US" altLang="zh-CN" sz="1600" dirty="0"/>
                  <a:t>]</a:t>
                </a:r>
              </a:p>
              <a:p>
                <a:pPr marL="742950" lvl="1"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en-US" altLang="zh-CN" sz="2000" dirty="0">
                    <a:solidFill>
                      <a:schemeClr val="accent1"/>
                    </a:solidFill>
                  </a:rPr>
                  <a:t>Connect tree cover problems to combinatorial fixed-point theorems</a:t>
                </a:r>
              </a:p>
              <a:p>
                <a:pPr marL="742950" lvl="1" indent="-285750">
                  <a:buFont typeface="Arial" panose="020B0604020202020204" pitchFamily="34" charset="0"/>
                  <a:buChar char="•"/>
                </a:pPr>
                <a:endParaRPr lang="zh-CN" altLang="en-US" dirty="0"/>
              </a:p>
            </p:txBody>
          </p:sp>
        </mc:Choice>
        <mc:Fallback xmlns="">
          <p:sp>
            <p:nvSpPr>
              <p:cNvPr id="2" name="文本框 1">
                <a:extLst>
                  <a:ext uri="{FF2B5EF4-FFF2-40B4-BE49-F238E27FC236}">
                    <a16:creationId xmlns:a16="http://schemas.microsoft.com/office/drawing/2014/main" id="{7DB7621E-6225-3E82-34C9-D30CB3DBDA98}"/>
                  </a:ext>
                </a:extLst>
              </p:cNvPr>
              <p:cNvSpPr txBox="1">
                <a:spLocks noRot="1" noChangeAspect="1" noMove="1" noResize="1" noEditPoints="1" noAdjustHandles="1" noChangeArrowheads="1" noChangeShapeType="1" noTextEdit="1"/>
              </p:cNvSpPr>
              <p:nvPr/>
            </p:nvSpPr>
            <p:spPr>
              <a:xfrm>
                <a:off x="995820" y="1496860"/>
                <a:ext cx="10936456" cy="2759089"/>
              </a:xfrm>
              <a:prstGeom prst="rect">
                <a:avLst/>
              </a:prstGeom>
              <a:blipFill>
                <a:blip r:embed="rId3"/>
                <a:stretch>
                  <a:fillRect l="-502" t="-1327"/>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9F8B81E9-F2B0-9F33-887E-9D0EC90CB75F}"/>
              </a:ext>
            </a:extLst>
          </p:cNvPr>
          <p:cNvSpPr txBox="1"/>
          <p:nvPr/>
        </p:nvSpPr>
        <p:spPr>
          <a:xfrm>
            <a:off x="3352300" y="5138671"/>
            <a:ext cx="5487400" cy="830997"/>
          </a:xfrm>
          <a:prstGeom prst="rect">
            <a:avLst/>
          </a:prstGeom>
          <a:noFill/>
        </p:spPr>
        <p:txBody>
          <a:bodyPr wrap="none" rtlCol="0">
            <a:spAutoFit/>
          </a:bodyPr>
          <a:lstStyle/>
          <a:p>
            <a:r>
              <a:rPr lang="en-US" altLang="zh-CN" sz="4800" dirty="0"/>
              <a:t>Thanks for listening!</a:t>
            </a:r>
            <a:endParaRPr lang="zh-CN" altLang="en-US" sz="4800" dirty="0"/>
          </a:p>
        </p:txBody>
      </p:sp>
    </p:spTree>
    <p:extLst>
      <p:ext uri="{BB962C8B-B14F-4D97-AF65-F5344CB8AC3E}">
        <p14:creationId xmlns:p14="http://schemas.microsoft.com/office/powerpoint/2010/main" val="2448297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E1F0B-CC71-FFBE-DDA0-C5962D4244DD}"/>
            </a:ext>
          </a:extLst>
        </p:cNvPr>
        <p:cNvGrpSpPr/>
        <p:nvPr/>
      </p:nvGrpSpPr>
      <p:grpSpPr>
        <a:xfrm>
          <a:off x="0" y="0"/>
          <a:ext cx="0" cy="0"/>
          <a:chOff x="0" y="0"/>
          <a:chExt cx="0" cy="0"/>
        </a:xfrm>
      </p:grpSpPr>
      <p:pic>
        <p:nvPicPr>
          <p:cNvPr id="7" name="图片 6">
            <a:extLst>
              <a:ext uri="{FF2B5EF4-FFF2-40B4-BE49-F238E27FC236}">
                <a16:creationId xmlns:a16="http://schemas.microsoft.com/office/drawing/2014/main" id="{674C8F6E-74EE-A185-4DD7-AA1A92342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61" y="1368993"/>
            <a:ext cx="4910644" cy="4785266"/>
          </a:xfrm>
          <a:prstGeom prst="rect">
            <a:avLst/>
          </a:prstGeom>
        </p:spPr>
      </p:pic>
      <p:sp>
        <p:nvSpPr>
          <p:cNvPr id="5" name="矩形 4">
            <a:extLst>
              <a:ext uri="{FF2B5EF4-FFF2-40B4-BE49-F238E27FC236}">
                <a16:creationId xmlns:a16="http://schemas.microsoft.com/office/drawing/2014/main" id="{7CA0B327-8254-BCEE-7279-AAAC056D0421}"/>
              </a:ext>
            </a:extLst>
          </p:cNvPr>
          <p:cNvSpPr/>
          <p:nvPr/>
        </p:nvSpPr>
        <p:spPr>
          <a:xfrm>
            <a:off x="6096000" y="1230610"/>
            <a:ext cx="5398718" cy="3051899"/>
          </a:xfrm>
          <a:prstGeom prst="rect">
            <a:avLst/>
          </a:prstGeom>
          <a:solidFill>
            <a:schemeClr val="accent1">
              <a:alpha val="0"/>
            </a:schemeClr>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标题 1">
            <a:extLst>
              <a:ext uri="{FF2B5EF4-FFF2-40B4-BE49-F238E27FC236}">
                <a16:creationId xmlns:a16="http://schemas.microsoft.com/office/drawing/2014/main" id="{05B737FB-D7FF-8788-281C-D755C6E2B048}"/>
              </a:ext>
            </a:extLst>
          </p:cNvPr>
          <p:cNvSpPr txBox="1">
            <a:spLocks/>
          </p:cNvSpPr>
          <p:nvPr/>
        </p:nvSpPr>
        <p:spPr>
          <a:xfrm>
            <a:off x="215030" y="162838"/>
            <a:ext cx="4432126" cy="8982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800" dirty="0"/>
              <a:t>Tucker’s Lemma</a:t>
            </a:r>
            <a:endParaRPr lang="zh-CN" altLang="en-US" sz="4800"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3D98A227-5819-CF74-ED31-7063390DDEB3}"/>
                  </a:ext>
                </a:extLst>
              </p:cNvPr>
              <p:cNvSpPr txBox="1"/>
              <p:nvPr/>
            </p:nvSpPr>
            <p:spPr>
              <a:xfrm>
                <a:off x="6177417" y="1306689"/>
                <a:ext cx="5317300" cy="2246769"/>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r>
                      <m:rPr>
                        <m:sty m:val="p"/>
                      </m:rPr>
                      <a:rPr lang="zh-CN" altLang="en-US" sz="2000" dirty="0" smtClean="0">
                        <a:latin typeface="Cambria Math" panose="02040503050406030204" pitchFamily="18" charset="0"/>
                      </a:rPr>
                      <m:t>Γ</m:t>
                    </m:r>
                  </m:oMath>
                </a14:m>
                <a:r>
                  <a:rPr lang="zh-CN" altLang="en-US" sz="2000" dirty="0"/>
                  <a:t> </a:t>
                </a:r>
                <a:r>
                  <a:rPr lang="en-US" altLang="zh-CN" sz="2000" dirty="0"/>
                  <a:t>is</a:t>
                </a:r>
                <a:r>
                  <a:rPr lang="zh-CN" altLang="en-US" sz="2000" dirty="0"/>
                  <a:t> a triangulation</a:t>
                </a:r>
                <a:r>
                  <a:rPr lang="en-US" altLang="zh-CN" sz="2000" dirty="0"/>
                  <a:t> of d-dimension unit ball</a:t>
                </a:r>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14:m>
                  <m:oMath xmlns:m="http://schemas.openxmlformats.org/officeDocument/2006/math">
                    <m:r>
                      <a:rPr lang="zh-CN" altLang="en-US" sz="2000" b="1" i="1" dirty="0" smtClean="0">
                        <a:solidFill>
                          <a:schemeClr val="tx1"/>
                        </a:solidFill>
                        <a:latin typeface="Cambria Math" panose="02040503050406030204" pitchFamily="18" charset="0"/>
                      </a:rPr>
                      <m:t>ℓ</m:t>
                    </m:r>
                  </m:oMath>
                </a14:m>
                <a:r>
                  <a:rPr lang="zh-CN" altLang="en-US" sz="2000" dirty="0"/>
                  <a:t> </a:t>
                </a:r>
                <a:r>
                  <a:rPr lang="en-US" altLang="zh-CN" sz="2000" dirty="0"/>
                  <a:t>is</a:t>
                </a:r>
                <a:r>
                  <a:rPr lang="zh-CN" altLang="en-US" sz="2000" dirty="0"/>
                  <a:t> a labeling</a:t>
                </a:r>
                <a:r>
                  <a:rPr lang="en-US" altLang="zh-CN" sz="2000" dirty="0"/>
                  <a:t>:</a:t>
                </a:r>
              </a:p>
              <a:p>
                <a:pPr marL="742950" lvl="1" indent="-285750">
                  <a:buFont typeface="Arial" panose="020B0604020202020204" pitchFamily="34" charset="0"/>
                  <a:buChar char="•"/>
                </a:pPr>
                <a14:m>
                  <m:oMath xmlns:m="http://schemas.openxmlformats.org/officeDocument/2006/math">
                    <m:r>
                      <a:rPr lang="zh-CN" altLang="en-US" sz="2000" b="0" i="1" dirty="0" smtClean="0">
                        <a:solidFill>
                          <a:schemeClr val="tx1"/>
                        </a:solidFill>
                        <a:latin typeface="Cambria Math" panose="02040503050406030204" pitchFamily="18" charset="0"/>
                      </a:rPr>
                      <m:t>ℓ:</m:t>
                    </m:r>
                    <m:r>
                      <a:rPr lang="zh-CN" altLang="en-US" sz="2000" b="0" i="1" dirty="0" smtClean="0">
                        <a:solidFill>
                          <a:schemeClr val="tx1"/>
                        </a:solidFill>
                        <a:latin typeface="Cambria Math" panose="02040503050406030204" pitchFamily="18" charset="0"/>
                      </a:rPr>
                      <m:t>𝑉</m:t>
                    </m:r>
                    <m:d>
                      <m:dPr>
                        <m:ctrlPr>
                          <a:rPr lang="zh-CN" altLang="en-US" sz="2000" i="1" dirty="0">
                            <a:solidFill>
                              <a:schemeClr val="tx1"/>
                            </a:solidFill>
                            <a:latin typeface="Cambria Math" panose="02040503050406030204" pitchFamily="18" charset="0"/>
                          </a:rPr>
                        </m:ctrlPr>
                      </m:dPr>
                      <m:e>
                        <m:r>
                          <a:rPr lang="zh-CN" altLang="en-US" sz="2000" b="0" i="1" dirty="0">
                            <a:solidFill>
                              <a:schemeClr val="tx1"/>
                            </a:solidFill>
                            <a:latin typeface="Cambria Math" panose="02040503050406030204" pitchFamily="18" charset="0"/>
                          </a:rPr>
                          <m:t>𝛤</m:t>
                        </m:r>
                      </m:e>
                    </m:d>
                    <m:r>
                      <a:rPr lang="zh-CN" altLang="en-US" sz="2000" b="0" i="1" dirty="0">
                        <a:solidFill>
                          <a:schemeClr val="tx1"/>
                        </a:solidFill>
                        <a:latin typeface="Cambria Math" panose="02040503050406030204" pitchFamily="18" charset="0"/>
                      </a:rPr>
                      <m:t>→</m:t>
                    </m:r>
                    <m:r>
                      <m:rPr>
                        <m:lit/>
                      </m:rPr>
                      <a:rPr lang="zh-CN" altLang="en-US" sz="2000" b="0" i="1" dirty="0">
                        <a:solidFill>
                          <a:schemeClr val="tx1"/>
                        </a:solidFill>
                        <a:latin typeface="Cambria Math" panose="02040503050406030204" pitchFamily="18" charset="0"/>
                      </a:rPr>
                      <m:t>{</m:t>
                    </m:r>
                    <m:r>
                      <a:rPr lang="zh-CN" altLang="en-US" sz="2000" b="0" i="1" dirty="0">
                        <a:solidFill>
                          <a:schemeClr val="tx1"/>
                        </a:solidFill>
                        <a:latin typeface="Cambria Math" panose="02040503050406030204" pitchFamily="18" charset="0"/>
                      </a:rPr>
                      <m:t>−</m:t>
                    </m:r>
                    <m:sSub>
                      <m:sSubPr>
                        <m:ctrlPr>
                          <a:rPr lang="en-US" altLang="zh-CN" sz="2000" b="0" i="1" dirty="0" smtClean="0">
                            <a:solidFill>
                              <a:schemeClr val="tx1"/>
                            </a:solidFill>
                            <a:latin typeface="Cambria Math" panose="02040503050406030204" pitchFamily="18" charset="0"/>
                          </a:rPr>
                        </m:ctrlPr>
                      </m:sSubPr>
                      <m:e>
                        <m:r>
                          <a:rPr lang="en-US" altLang="zh-CN" sz="2000" b="0" i="1" dirty="0" smtClean="0">
                            <a:solidFill>
                              <a:schemeClr val="tx1"/>
                            </a:solidFill>
                            <a:latin typeface="Cambria Math" panose="02040503050406030204" pitchFamily="18" charset="0"/>
                          </a:rPr>
                          <m:t>𝑙</m:t>
                        </m:r>
                      </m:e>
                      <m:sub>
                        <m:r>
                          <a:rPr lang="en-US" altLang="zh-CN" sz="2000" b="0" i="1" dirty="0" smtClean="0">
                            <a:solidFill>
                              <a:schemeClr val="tx1"/>
                            </a:solidFill>
                            <a:latin typeface="Cambria Math" panose="02040503050406030204" pitchFamily="18" charset="0"/>
                          </a:rPr>
                          <m:t>𝑑</m:t>
                        </m:r>
                      </m:sub>
                    </m:sSub>
                    <m:r>
                      <a:rPr lang="zh-CN" altLang="en-US" sz="2000" b="0" i="1" dirty="0">
                        <a:solidFill>
                          <a:schemeClr val="tx1"/>
                        </a:solidFill>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𝑙</m:t>
                        </m:r>
                      </m:e>
                      <m:sub>
                        <m:r>
                          <a:rPr lang="en-US" altLang="zh-CN" sz="2000" b="0" i="1" dirty="0" smtClean="0">
                            <a:latin typeface="Cambria Math" panose="02040503050406030204" pitchFamily="18" charset="0"/>
                          </a:rPr>
                          <m:t>2</m:t>
                        </m:r>
                      </m:sub>
                    </m:sSub>
                    <m:r>
                      <a:rPr lang="zh-CN" altLang="en-US" sz="2000" b="0" i="1" dirty="0">
                        <a:solidFill>
                          <a:schemeClr val="tx1"/>
                        </a:solidFill>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𝑙</m:t>
                        </m:r>
                      </m:e>
                      <m:sub>
                        <m:r>
                          <a:rPr lang="en-US" altLang="zh-CN" sz="2000" b="0" i="1" dirty="0" smtClean="0">
                            <a:latin typeface="Cambria Math" panose="02040503050406030204" pitchFamily="18" charset="0"/>
                          </a:rPr>
                          <m:t>1</m:t>
                        </m:r>
                      </m:sub>
                    </m:sSub>
                    <m:r>
                      <a:rPr lang="zh-CN" altLang="en-US" sz="2000" b="0" i="1" dirty="0">
                        <a:solidFill>
                          <a:schemeClr val="tx1"/>
                        </a:solidFill>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𝑙</m:t>
                        </m:r>
                      </m:e>
                      <m:sub>
                        <m:r>
                          <a:rPr lang="en-US" altLang="zh-CN" sz="2000" b="0" i="1" dirty="0" smtClean="0">
                            <a:latin typeface="Cambria Math" panose="02040503050406030204" pitchFamily="18" charset="0"/>
                          </a:rPr>
                          <m:t>1</m:t>
                        </m:r>
                      </m:sub>
                    </m:sSub>
                    <m:r>
                      <a:rPr lang="zh-CN" altLang="en-US" sz="2000" b="0" i="1" dirty="0">
                        <a:solidFill>
                          <a:schemeClr val="tx1"/>
                        </a:solidFill>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𝑙</m:t>
                        </m:r>
                      </m:e>
                      <m:sub>
                        <m:r>
                          <a:rPr lang="en-US" altLang="zh-CN" sz="2000" b="0" i="1" dirty="0" smtClean="0">
                            <a:latin typeface="Cambria Math" panose="02040503050406030204" pitchFamily="18" charset="0"/>
                          </a:rPr>
                          <m:t>2</m:t>
                        </m:r>
                      </m:sub>
                    </m:sSub>
                    <m:r>
                      <a:rPr lang="zh-CN" altLang="en-US" sz="2000" b="0" i="1" dirty="0">
                        <a:solidFill>
                          <a:schemeClr val="tx1"/>
                        </a:solidFill>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𝑙</m:t>
                        </m:r>
                      </m:e>
                      <m:sub>
                        <m:r>
                          <a:rPr lang="en-US" altLang="zh-CN" sz="2000" i="1" dirty="0">
                            <a:latin typeface="Cambria Math" panose="02040503050406030204" pitchFamily="18" charset="0"/>
                          </a:rPr>
                          <m:t>𝑑</m:t>
                        </m:r>
                      </m:sub>
                    </m:sSub>
                    <m:r>
                      <m:rPr>
                        <m:lit/>
                      </m:rPr>
                      <a:rPr lang="zh-CN" altLang="en-US" sz="2000" b="0" i="1" dirty="0">
                        <a:solidFill>
                          <a:schemeClr val="tx1"/>
                        </a:solidFill>
                        <a:latin typeface="Cambria Math" panose="02040503050406030204" pitchFamily="18" charset="0"/>
                      </a:rPr>
                      <m:t>}</m:t>
                    </m:r>
                  </m:oMath>
                </a14:m>
                <a:r>
                  <a:rPr lang="zh-CN" altLang="en-US" sz="2000" dirty="0">
                    <a:solidFill>
                      <a:schemeClr val="tx1"/>
                    </a:solidFill>
                  </a:rPr>
                  <a:t> </a:t>
                </a:r>
                <a:endParaRPr lang="en-US" altLang="zh-CN" sz="2000" dirty="0">
                  <a:solidFill>
                    <a:schemeClr val="tx1"/>
                  </a:solidFill>
                </a:endParaRPr>
              </a:p>
              <a:p>
                <a:pPr marL="742950" lvl="1" indent="-285750">
                  <a:buFont typeface="Arial" panose="020B0604020202020204" pitchFamily="34" charset="0"/>
                  <a:buChar char="•"/>
                </a:pPr>
                <a14:m>
                  <m:oMath xmlns:m="http://schemas.openxmlformats.org/officeDocument/2006/math">
                    <m:r>
                      <a:rPr lang="zh-CN" altLang="en-US" sz="2000" b="0" i="1" dirty="0" smtClean="0">
                        <a:solidFill>
                          <a:schemeClr val="accent1"/>
                        </a:solidFill>
                        <a:latin typeface="Cambria Math" panose="02040503050406030204" pitchFamily="18" charset="0"/>
                      </a:rPr>
                      <m:t>ℓ</m:t>
                    </m:r>
                    <m:d>
                      <m:dPr>
                        <m:ctrlPr>
                          <a:rPr lang="zh-CN" altLang="en-US" sz="2000" i="1" dirty="0">
                            <a:solidFill>
                              <a:schemeClr val="accent1"/>
                            </a:solidFill>
                            <a:latin typeface="Cambria Math" panose="02040503050406030204" pitchFamily="18" charset="0"/>
                          </a:rPr>
                        </m:ctrlPr>
                      </m:dPr>
                      <m:e>
                        <m:r>
                          <a:rPr lang="zh-CN" altLang="en-US" sz="2000" b="0" i="1" dirty="0">
                            <a:solidFill>
                              <a:schemeClr val="accent1"/>
                            </a:solidFill>
                            <a:latin typeface="Cambria Math" panose="02040503050406030204" pitchFamily="18" charset="0"/>
                          </a:rPr>
                          <m:t>𝑣</m:t>
                        </m:r>
                      </m:e>
                    </m:d>
                    <m:r>
                      <a:rPr lang="zh-CN" altLang="en-US" sz="2000" b="0" i="1" dirty="0">
                        <a:solidFill>
                          <a:schemeClr val="accent1"/>
                        </a:solidFill>
                        <a:latin typeface="Cambria Math" panose="02040503050406030204" pitchFamily="18" charset="0"/>
                      </a:rPr>
                      <m:t>=−ℓ</m:t>
                    </m:r>
                    <m:d>
                      <m:dPr>
                        <m:ctrlPr>
                          <a:rPr lang="zh-CN" altLang="en-US" sz="2000" i="1" dirty="0">
                            <a:solidFill>
                              <a:schemeClr val="accent1"/>
                            </a:solidFill>
                            <a:latin typeface="Cambria Math" panose="02040503050406030204" pitchFamily="18" charset="0"/>
                          </a:rPr>
                        </m:ctrlPr>
                      </m:dPr>
                      <m:e>
                        <m:r>
                          <a:rPr lang="zh-CN" altLang="en-US" sz="2000" b="0" i="1" dirty="0">
                            <a:solidFill>
                              <a:schemeClr val="accent1"/>
                            </a:solidFill>
                            <a:latin typeface="Cambria Math" panose="02040503050406030204" pitchFamily="18" charset="0"/>
                          </a:rPr>
                          <m:t>−</m:t>
                        </m:r>
                        <m:r>
                          <a:rPr lang="zh-CN" altLang="en-US" sz="2000" b="0" i="1" dirty="0">
                            <a:solidFill>
                              <a:schemeClr val="accent1"/>
                            </a:solidFill>
                            <a:latin typeface="Cambria Math" panose="02040503050406030204" pitchFamily="18" charset="0"/>
                          </a:rPr>
                          <m:t>𝑣</m:t>
                        </m:r>
                      </m:e>
                    </m:d>
                  </m:oMath>
                </a14:m>
                <a:r>
                  <a:rPr lang="zh-CN" altLang="en-US" sz="2000" dirty="0">
                    <a:solidFill>
                      <a:schemeClr val="accent1"/>
                    </a:solidFill>
                  </a:rPr>
                  <a:t> </a:t>
                </a:r>
                <a:r>
                  <a:rPr lang="zh-CN" altLang="en-US" sz="2000" dirty="0">
                    <a:solidFill>
                      <a:schemeClr val="tx1"/>
                    </a:solidFill>
                  </a:rPr>
                  <a:t>for all </a:t>
                </a:r>
                <a14:m>
                  <m:oMath xmlns:m="http://schemas.openxmlformats.org/officeDocument/2006/math">
                    <m:r>
                      <a:rPr lang="zh-CN" altLang="en-US" sz="2000" b="0" i="1" dirty="0" smtClean="0">
                        <a:solidFill>
                          <a:schemeClr val="tx1"/>
                        </a:solidFill>
                        <a:latin typeface="Cambria Math" panose="02040503050406030204" pitchFamily="18" charset="0"/>
                      </a:rPr>
                      <m:t>𝑣</m:t>
                    </m:r>
                    <m:r>
                      <a:rPr lang="zh-CN" altLang="en-US" sz="2000" b="0" i="1" dirty="0">
                        <a:solidFill>
                          <a:schemeClr val="tx1"/>
                        </a:solidFill>
                        <a:latin typeface="Cambria Math" panose="02040503050406030204" pitchFamily="18" charset="0"/>
                      </a:rPr>
                      <m:t>∈</m:t>
                    </m:r>
                  </m:oMath>
                </a14:m>
                <a:r>
                  <a:rPr lang="en-US" altLang="zh-CN" sz="2000" dirty="0"/>
                  <a:t> boundary</a:t>
                </a:r>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zh-CN" altLang="en-US" sz="2000" dirty="0"/>
                  <a:t>Then </a:t>
                </a:r>
                <a14:m>
                  <m:oMath xmlns:m="http://schemas.openxmlformats.org/officeDocument/2006/math">
                    <m:r>
                      <m:rPr>
                        <m:sty m:val="p"/>
                      </m:rPr>
                      <a:rPr lang="zh-CN" altLang="en-US" sz="2000" i="0" dirty="0" smtClean="0">
                        <a:latin typeface="Cambria Math" panose="02040503050406030204" pitchFamily="18" charset="0"/>
                      </a:rPr>
                      <m:t>Γ</m:t>
                    </m:r>
                  </m:oMath>
                </a14:m>
                <a:r>
                  <a:rPr lang="zh-CN" altLang="en-US" sz="2000" dirty="0"/>
                  <a:t> contains a </a:t>
                </a:r>
                <a:r>
                  <a:rPr lang="zh-CN" altLang="en-US" sz="2000" b="1" dirty="0">
                    <a:solidFill>
                      <a:srgbClr val="FF0000"/>
                    </a:solidFill>
                  </a:rPr>
                  <a:t>complementary edge</a:t>
                </a:r>
                <a:endParaRPr lang="zh-CN" altLang="en-US" sz="2000" dirty="0">
                  <a:solidFill>
                    <a:srgbClr val="FF0000"/>
                  </a:solidFill>
                </a:endParaRPr>
              </a:p>
            </p:txBody>
          </p:sp>
        </mc:Choice>
        <mc:Fallback xmlns="">
          <p:sp>
            <p:nvSpPr>
              <p:cNvPr id="3" name="文本框 2">
                <a:extLst>
                  <a:ext uri="{FF2B5EF4-FFF2-40B4-BE49-F238E27FC236}">
                    <a16:creationId xmlns:a16="http://schemas.microsoft.com/office/drawing/2014/main" id="{3D98A227-5819-CF74-ED31-7063390DDEB3}"/>
                  </a:ext>
                </a:extLst>
              </p:cNvPr>
              <p:cNvSpPr txBox="1">
                <a:spLocks noRot="1" noChangeAspect="1" noMove="1" noResize="1" noEditPoints="1" noAdjustHandles="1" noChangeArrowheads="1" noChangeShapeType="1" noTextEdit="1"/>
              </p:cNvSpPr>
              <p:nvPr/>
            </p:nvSpPr>
            <p:spPr>
              <a:xfrm>
                <a:off x="6177417" y="1306689"/>
                <a:ext cx="5317300" cy="2246769"/>
              </a:xfrm>
              <a:prstGeom prst="rect">
                <a:avLst/>
              </a:prstGeom>
              <a:blipFill>
                <a:blip r:embed="rId4"/>
                <a:stretch>
                  <a:fillRect l="-1031" t="-1355" b="-3794"/>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B78C3198-60C2-E4C9-E3B7-67F31DBDC306}"/>
              </a:ext>
            </a:extLst>
          </p:cNvPr>
          <p:cNvSpPr txBox="1"/>
          <p:nvPr/>
        </p:nvSpPr>
        <p:spPr>
          <a:xfrm>
            <a:off x="8267699" y="3860167"/>
            <a:ext cx="3227018" cy="369332"/>
          </a:xfrm>
          <a:prstGeom prst="rect">
            <a:avLst/>
          </a:prstGeom>
          <a:noFill/>
        </p:spPr>
        <p:txBody>
          <a:bodyPr wrap="square">
            <a:spAutoFit/>
          </a:bodyPr>
          <a:lstStyle/>
          <a:p>
            <a:r>
              <a:rPr lang="en-US" altLang="zh-CN" dirty="0"/>
              <a:t>an edge with opposite labels</a:t>
            </a:r>
            <a:endParaRPr lang="zh-CN" altLang="en-US" dirty="0"/>
          </a:p>
        </p:txBody>
      </p:sp>
      <p:cxnSp>
        <p:nvCxnSpPr>
          <p:cNvPr id="10" name="直接连接符 9">
            <a:extLst>
              <a:ext uri="{FF2B5EF4-FFF2-40B4-BE49-F238E27FC236}">
                <a16:creationId xmlns:a16="http://schemas.microsoft.com/office/drawing/2014/main" id="{52F72D07-30BE-7F28-9073-3F57BE7BD2E2}"/>
              </a:ext>
            </a:extLst>
          </p:cNvPr>
          <p:cNvCxnSpPr>
            <a:cxnSpLocks/>
          </p:cNvCxnSpPr>
          <p:nvPr/>
        </p:nvCxnSpPr>
        <p:spPr>
          <a:xfrm flipV="1">
            <a:off x="9799263" y="3501799"/>
            <a:ext cx="0" cy="35836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52805B16-897E-C1CA-142D-07CFA4F46BD9}"/>
              </a:ext>
            </a:extLst>
          </p:cNvPr>
          <p:cNvSpPr txBox="1"/>
          <p:nvPr/>
        </p:nvSpPr>
        <p:spPr>
          <a:xfrm>
            <a:off x="164925" y="6556662"/>
            <a:ext cx="6122096" cy="276999"/>
          </a:xfrm>
          <a:prstGeom prst="rect">
            <a:avLst/>
          </a:prstGeom>
          <a:noFill/>
        </p:spPr>
        <p:txBody>
          <a:bodyPr wrap="square">
            <a:spAutoFit/>
          </a:bodyPr>
          <a:lstStyle/>
          <a:p>
            <a:r>
              <a:rPr lang="en-US" altLang="zh-CN" sz="1200" dirty="0"/>
              <a:t>https://en.wikipedia.org/wiki/Tucker's_lemma</a:t>
            </a:r>
            <a:endParaRPr lang="zh-CN" altLang="en-US" sz="1200" dirty="0"/>
          </a:p>
        </p:txBody>
      </p:sp>
      <p:sp>
        <p:nvSpPr>
          <p:cNvPr id="17" name="对话气泡: 矩形 16">
            <a:extLst>
              <a:ext uri="{FF2B5EF4-FFF2-40B4-BE49-F238E27FC236}">
                <a16:creationId xmlns:a16="http://schemas.microsoft.com/office/drawing/2014/main" id="{71723898-562D-F0BE-9AAE-9EDDFE91597D}"/>
              </a:ext>
            </a:extLst>
          </p:cNvPr>
          <p:cNvSpPr/>
          <p:nvPr/>
        </p:nvSpPr>
        <p:spPr>
          <a:xfrm>
            <a:off x="8795359" y="1745158"/>
            <a:ext cx="1318260" cy="373380"/>
          </a:xfrm>
          <a:prstGeom prst="wedgeRectCallout">
            <a:avLst>
              <a:gd name="adj1" fmla="val -52369"/>
              <a:gd name="adj2" fmla="val 94145"/>
            </a:avLst>
          </a:prstGeom>
          <a:solidFill>
            <a:schemeClr val="accent3">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FF0000"/>
                </a:solidFill>
              </a:rPr>
              <a:t>coloring</a:t>
            </a:r>
            <a:endParaRPr lang="zh-CN" altLang="en-US" b="1" dirty="0">
              <a:solidFill>
                <a:srgbClr val="FF0000"/>
              </a:solidFill>
            </a:endParaRPr>
          </a:p>
        </p:txBody>
      </p:sp>
      <p:grpSp>
        <p:nvGrpSpPr>
          <p:cNvPr id="18" name="组合 17">
            <a:extLst>
              <a:ext uri="{FF2B5EF4-FFF2-40B4-BE49-F238E27FC236}">
                <a16:creationId xmlns:a16="http://schemas.microsoft.com/office/drawing/2014/main" id="{41B6171F-AA28-3157-9FAB-6E5A418E6DBC}"/>
              </a:ext>
            </a:extLst>
          </p:cNvPr>
          <p:cNvGrpSpPr/>
          <p:nvPr/>
        </p:nvGrpSpPr>
        <p:grpSpPr>
          <a:xfrm>
            <a:off x="5752135" y="4631902"/>
            <a:ext cx="3808231" cy="1942391"/>
            <a:chOff x="4617188" y="4684911"/>
            <a:chExt cx="3808231" cy="1942391"/>
          </a:xfrm>
        </p:grpSpPr>
        <p:sp>
          <p:nvSpPr>
            <p:cNvPr id="21" name="圆角矩形 18">
              <a:extLst>
                <a:ext uri="{FF2B5EF4-FFF2-40B4-BE49-F238E27FC236}">
                  <a16:creationId xmlns:a16="http://schemas.microsoft.com/office/drawing/2014/main" id="{6C739328-A5EF-9D8E-15A3-FA47FB027C9D}"/>
                </a:ext>
              </a:extLst>
            </p:cNvPr>
            <p:cNvSpPr/>
            <p:nvPr/>
          </p:nvSpPr>
          <p:spPr>
            <a:xfrm>
              <a:off x="4617188" y="4684911"/>
              <a:ext cx="3808231" cy="1942391"/>
            </a:xfrm>
            <a:prstGeom prst="roundRect">
              <a:avLst/>
            </a:prstGeom>
            <a:solidFill>
              <a:schemeClr val="bg2"/>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E1FB8DF8-0F3B-1174-28FF-D1AF8517834D}"/>
                    </a:ext>
                  </a:extLst>
                </p:cNvPr>
                <p:cNvSpPr txBox="1"/>
                <p:nvPr/>
              </p:nvSpPr>
              <p:spPr>
                <a:xfrm>
                  <a:off x="4707190" y="4834760"/>
                  <a:ext cx="3718229" cy="1642694"/>
                </a:xfrm>
                <a:prstGeom prst="rect">
                  <a:avLst/>
                </a:prstGeom>
                <a:noFill/>
              </p:spPr>
              <p:txBody>
                <a:bodyPr wrap="square">
                  <a:spAutoFit/>
                </a:bodyPr>
                <a:lstStyle/>
                <a:p>
                  <a:pPr marL="342900" indent="-342900">
                    <a:buFont typeface="Arial" panose="020B0604020202020204" pitchFamily="34" charset="0"/>
                    <a:buChar char="•"/>
                  </a:pPr>
                  <a:r>
                    <a:rPr lang="en-US" altLang="zh-CN" sz="2000" dirty="0">
                      <a:solidFill>
                        <a:srgbClr val="00B0F0"/>
                      </a:solidFill>
                    </a:rPr>
                    <a:t>Hard instance:</a:t>
                  </a:r>
                </a:p>
                <a:p>
                  <a:r>
                    <a:rPr lang="en-US" altLang="zh-CN" sz="2000" dirty="0">
                      <a:solidFill>
                        <a:srgbClr val="00B0F0"/>
                      </a:solidFill>
                    </a:rPr>
                    <a:t>     torus octahedron (</a:t>
                  </a:r>
                  <a14:m>
                    <m:oMath xmlns:m="http://schemas.openxmlformats.org/officeDocument/2006/math">
                      <m:r>
                        <a:rPr lang="en-US" altLang="zh-CN" sz="2000" dirty="0">
                          <a:solidFill>
                            <a:srgbClr val="00B0F0"/>
                          </a:solidFill>
                          <a:latin typeface="Cambria Math" panose="02040503050406030204" pitchFamily="18" charset="0"/>
                        </a:rPr>
                        <m:t>𝑑</m:t>
                      </m:r>
                      <m:r>
                        <a:rPr lang="en-US" altLang="zh-CN" sz="2000" dirty="0">
                          <a:solidFill>
                            <a:srgbClr val="00B0F0"/>
                          </a:solidFill>
                          <a:latin typeface="Cambria Math" panose="02040503050406030204" pitchFamily="18" charset="0"/>
                        </a:rPr>
                        <m:t>=</m:t>
                      </m:r>
                      <m:sSup>
                        <m:sSupPr>
                          <m:ctrlPr>
                            <a:rPr lang="en-US" altLang="zh-CN" sz="2000" i="1" dirty="0">
                              <a:solidFill>
                                <a:srgbClr val="00B0F0"/>
                              </a:solidFill>
                              <a:latin typeface="Cambria Math" panose="02040503050406030204" pitchFamily="18" charset="0"/>
                            </a:rPr>
                          </m:ctrlPr>
                        </m:sSupPr>
                        <m:e>
                          <m:r>
                            <a:rPr lang="en-US" altLang="zh-CN" sz="2000" dirty="0">
                              <a:solidFill>
                                <a:srgbClr val="00B0F0"/>
                              </a:solidFill>
                              <a:latin typeface="Cambria Math" panose="02040503050406030204" pitchFamily="18" charset="0"/>
                            </a:rPr>
                            <m:t>2</m:t>
                          </m:r>
                        </m:e>
                        <m:sup>
                          <m:r>
                            <a:rPr lang="en-US" altLang="zh-CN" sz="2000" dirty="0">
                              <a:solidFill>
                                <a:srgbClr val="00B0F0"/>
                              </a:solidFill>
                              <a:latin typeface="Cambria Math" panose="02040503050406030204" pitchFamily="18" charset="0"/>
                            </a:rPr>
                            <m:t>𝑘</m:t>
                          </m:r>
                          <m:r>
                            <a:rPr lang="en-US" altLang="zh-CN" sz="2000" dirty="0">
                              <a:solidFill>
                                <a:srgbClr val="00B0F0"/>
                              </a:solidFill>
                              <a:latin typeface="Cambria Math" panose="02040503050406030204" pitchFamily="18" charset="0"/>
                            </a:rPr>
                            <m:t>−1</m:t>
                          </m:r>
                        </m:sup>
                      </m:sSup>
                    </m:oMath>
                  </a14:m>
                  <a:r>
                    <a:rPr lang="en-US" altLang="zh-CN" sz="2000" dirty="0">
                      <a:solidFill>
                        <a:srgbClr val="00B0F0"/>
                      </a:solidFill>
                    </a:rPr>
                    <a:t>)</a:t>
                  </a:r>
                </a:p>
                <a:p>
                  <a:pPr marL="342900" indent="-342900">
                    <a:buFont typeface="Arial" panose="020B0604020202020204" pitchFamily="34" charset="0"/>
                    <a:buChar char="•"/>
                  </a:pPr>
                  <a14:m>
                    <m:oMath xmlns:m="http://schemas.openxmlformats.org/officeDocument/2006/math">
                      <m:r>
                        <a:rPr lang="en-US" altLang="zh-CN" sz="2000" b="0" i="1" smtClean="0">
                          <a:solidFill>
                            <a:srgbClr val="00B0F0"/>
                          </a:solidFill>
                          <a:latin typeface="Cambria Math" panose="02040503050406030204" pitchFamily="18" charset="0"/>
                        </a:rPr>
                        <m:t>2</m:t>
                      </m:r>
                      <m:r>
                        <m:rPr>
                          <m:sty m:val="p"/>
                        </m:rPr>
                        <a:rPr lang="en-US" altLang="zh-CN" sz="2000" b="0" i="1" smtClean="0">
                          <a:solidFill>
                            <a:srgbClr val="00B0F0"/>
                          </a:solidFill>
                          <a:latin typeface="Cambria Math" panose="02040503050406030204" pitchFamily="18" charset="0"/>
                        </a:rPr>
                        <m:t>d</m:t>
                      </m:r>
                    </m:oMath>
                  </a14:m>
                  <a:r>
                    <a:rPr lang="en-US" altLang="zh-CN" sz="2000" dirty="0">
                      <a:solidFill>
                        <a:srgbClr val="00B0F0"/>
                      </a:solidFill>
                    </a:rPr>
                    <a:t> labels</a:t>
                  </a:r>
                </a:p>
                <a:p>
                  <a:pPr marL="342900" indent="-342900">
                    <a:buFont typeface="Arial" panose="020B0604020202020204" pitchFamily="34" charset="0"/>
                    <a:buChar char="•"/>
                  </a:pPr>
                  <a:r>
                    <a:rPr lang="en-US" altLang="zh-CN" sz="2000" dirty="0">
                      <a:solidFill>
                        <a:srgbClr val="00B0F0"/>
                      </a:solidFill>
                    </a:rPr>
                    <a:t>Boundary conditions</a:t>
                  </a:r>
                </a:p>
                <a:p>
                  <a:pPr marL="342900" indent="-342900">
                    <a:buFont typeface="Arial" panose="020B0604020202020204" pitchFamily="34" charset="0"/>
                    <a:buChar char="•"/>
                  </a:pPr>
                  <a:r>
                    <a:rPr lang="en-US" altLang="zh-CN" sz="2000" dirty="0">
                      <a:solidFill>
                        <a:srgbClr val="00B0F0"/>
                      </a:solidFill>
                    </a:rPr>
                    <a:t>Comp. edge is far</a:t>
                  </a:r>
                  <a:endParaRPr lang="zh-CN" altLang="en-US" sz="2000" dirty="0">
                    <a:solidFill>
                      <a:srgbClr val="00B0F0"/>
                    </a:solidFill>
                  </a:endParaRPr>
                </a:p>
              </p:txBody>
            </p:sp>
          </mc:Choice>
          <mc:Fallback xmlns="">
            <p:sp>
              <p:nvSpPr>
                <p:cNvPr id="24" name="文本框 23">
                  <a:extLst>
                    <a:ext uri="{FF2B5EF4-FFF2-40B4-BE49-F238E27FC236}">
                      <a16:creationId xmlns:a16="http://schemas.microsoft.com/office/drawing/2014/main" id="{E1FB8DF8-0F3B-1174-28FF-D1AF8517834D}"/>
                    </a:ext>
                  </a:extLst>
                </p:cNvPr>
                <p:cNvSpPr txBox="1">
                  <a:spLocks noRot="1" noChangeAspect="1" noMove="1" noResize="1" noEditPoints="1" noAdjustHandles="1" noChangeArrowheads="1" noChangeShapeType="1" noTextEdit="1"/>
                </p:cNvSpPr>
                <p:nvPr/>
              </p:nvSpPr>
              <p:spPr>
                <a:xfrm>
                  <a:off x="4707190" y="4834760"/>
                  <a:ext cx="3718229" cy="1642694"/>
                </a:xfrm>
                <a:prstGeom prst="rect">
                  <a:avLst/>
                </a:prstGeom>
                <a:blipFill>
                  <a:blip r:embed="rId5"/>
                  <a:stretch>
                    <a:fillRect l="-1475" t="-1852" b="-5556"/>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94E6ECB2-AC71-9EE6-4680-E70F0AC69F73}"/>
                  </a:ext>
                </a:extLst>
              </p:cNvPr>
              <p:cNvSpPr txBox="1"/>
              <p:nvPr/>
            </p:nvSpPr>
            <p:spPr>
              <a:xfrm>
                <a:off x="10206283" y="5273151"/>
                <a:ext cx="1595663" cy="909095"/>
              </a:xfrm>
              <a:prstGeom prst="rect">
                <a:avLst/>
              </a:prstGeom>
              <a:noFill/>
            </p:spPr>
            <p:txBody>
              <a:bodyPr wrap="square">
                <a:spAutoFit/>
              </a:bodyPr>
              <a:lstStyle/>
              <a:p>
                <a:r>
                  <a:rPr lang="en-US" altLang="zh-CN" sz="2000" dirty="0"/>
                  <a:t>lower bound </a:t>
                </a:r>
              </a:p>
              <a:p>
                <a:pPr/>
                <a14:m>
                  <m:oMathPara xmlns:m="http://schemas.openxmlformats.org/officeDocument/2006/math">
                    <m:oMathParaPr>
                      <m:jc m:val="centerGroup"/>
                    </m:oMathParaPr>
                    <m:oMath xmlns:m="http://schemas.openxmlformats.org/officeDocument/2006/math">
                      <m:r>
                        <m:rPr>
                          <m:sty m:val="p"/>
                        </m:rPr>
                        <a:rPr lang="en-US" altLang="zh-CN" sz="2000" b="0" i="0" dirty="0" smtClean="0">
                          <a:solidFill>
                            <a:srgbClr val="FF0000"/>
                          </a:solidFill>
                          <a:latin typeface="Cambria Math" panose="02040503050406030204" pitchFamily="18" charset="0"/>
                        </a:rPr>
                        <m:t>Ω</m:t>
                      </m:r>
                      <m:d>
                        <m:dPr>
                          <m:ctrlPr>
                            <a:rPr lang="en-US" altLang="zh-CN" sz="2000" i="1" dirty="0" smtClean="0">
                              <a:solidFill>
                                <a:srgbClr val="FF0000"/>
                              </a:solidFill>
                              <a:latin typeface="Cambria Math" panose="02040503050406030204" pitchFamily="18" charset="0"/>
                            </a:rPr>
                          </m:ctrlPr>
                        </m:dPr>
                        <m:e>
                          <m:sSup>
                            <m:sSupPr>
                              <m:ctrlPr>
                                <a:rPr lang="en-US" altLang="zh-CN" sz="2000" i="1" dirty="0" smtClean="0">
                                  <a:solidFill>
                                    <a:srgbClr val="FF0000"/>
                                  </a:solidFill>
                                  <a:latin typeface="Cambria Math" panose="02040503050406030204" pitchFamily="18" charset="0"/>
                                </a:rPr>
                              </m:ctrlPr>
                            </m:sSupPr>
                            <m:e>
                              <m:r>
                                <a:rPr lang="en-US" altLang="zh-CN" sz="2000" b="0" i="1" dirty="0" smtClean="0">
                                  <a:solidFill>
                                    <a:srgbClr val="FF0000"/>
                                  </a:solidFill>
                                  <a:latin typeface="Cambria Math" panose="02040503050406030204" pitchFamily="18" charset="0"/>
                                </a:rPr>
                                <m:t>𝑛</m:t>
                              </m:r>
                            </m:e>
                            <m:sup>
                              <m:f>
                                <m:fPr>
                                  <m:ctrlPr>
                                    <a:rPr lang="en-US" altLang="zh-CN" sz="2000" i="1" dirty="0" smtClean="0">
                                      <a:solidFill>
                                        <a:srgbClr val="FF0000"/>
                                      </a:solidFill>
                                      <a:latin typeface="Cambria Math" panose="02040503050406030204" pitchFamily="18" charset="0"/>
                                    </a:rPr>
                                  </m:ctrlPr>
                                </m:fPr>
                                <m:num>
                                  <m:r>
                                    <a:rPr lang="en-US" altLang="zh-CN" sz="2000" b="0" i="1" dirty="0">
                                      <a:solidFill>
                                        <a:srgbClr val="FF0000"/>
                                      </a:solidFill>
                                      <a:latin typeface="Cambria Math" panose="02040503050406030204" pitchFamily="18" charset="0"/>
                                    </a:rPr>
                                    <m:t>1</m:t>
                                  </m:r>
                                </m:num>
                                <m:den>
                                  <m:sSup>
                                    <m:sSupPr>
                                      <m:ctrlPr>
                                        <a:rPr lang="en-US" altLang="zh-CN" sz="2000" i="1" dirty="0">
                                          <a:solidFill>
                                            <a:srgbClr val="FF0000"/>
                                          </a:solidFill>
                                          <a:latin typeface="Cambria Math" panose="02040503050406030204" pitchFamily="18" charset="0"/>
                                        </a:rPr>
                                      </m:ctrlPr>
                                    </m:sSupPr>
                                    <m:e>
                                      <m:r>
                                        <a:rPr lang="en-US" altLang="zh-CN" sz="2000" b="0" i="1" dirty="0">
                                          <a:solidFill>
                                            <a:srgbClr val="FF0000"/>
                                          </a:solidFill>
                                          <a:latin typeface="Cambria Math" panose="02040503050406030204" pitchFamily="18" charset="0"/>
                                        </a:rPr>
                                        <m:t>2</m:t>
                                      </m:r>
                                    </m:e>
                                    <m:sup>
                                      <m:r>
                                        <a:rPr lang="en-US" altLang="zh-CN" sz="2000" b="0" i="1" dirty="0">
                                          <a:solidFill>
                                            <a:srgbClr val="FF0000"/>
                                          </a:solidFill>
                                          <a:latin typeface="Cambria Math" panose="02040503050406030204" pitchFamily="18" charset="0"/>
                                        </a:rPr>
                                        <m:t>𝑘</m:t>
                                      </m:r>
                                      <m:r>
                                        <a:rPr lang="en-US" altLang="zh-CN" sz="2000" b="0" i="1" dirty="0">
                                          <a:solidFill>
                                            <a:srgbClr val="FF0000"/>
                                          </a:solidFill>
                                          <a:latin typeface="Cambria Math" panose="02040503050406030204" pitchFamily="18" charset="0"/>
                                        </a:rPr>
                                        <m:t>−1</m:t>
                                      </m:r>
                                    </m:sup>
                                  </m:sSup>
                                </m:den>
                              </m:f>
                            </m:sup>
                          </m:sSup>
                        </m:e>
                      </m:d>
                    </m:oMath>
                  </m:oMathPara>
                </a14:m>
                <a:endParaRPr lang="zh-CN" altLang="en-US" dirty="0"/>
              </a:p>
            </p:txBody>
          </p:sp>
        </mc:Choice>
        <mc:Fallback xmlns="">
          <p:sp>
            <p:nvSpPr>
              <p:cNvPr id="28" name="文本框 27">
                <a:extLst>
                  <a:ext uri="{FF2B5EF4-FFF2-40B4-BE49-F238E27FC236}">
                    <a16:creationId xmlns:a16="http://schemas.microsoft.com/office/drawing/2014/main" id="{94E6ECB2-AC71-9EE6-4680-E70F0AC69F73}"/>
                  </a:ext>
                </a:extLst>
              </p:cNvPr>
              <p:cNvSpPr txBox="1">
                <a:spLocks noRot="1" noChangeAspect="1" noMove="1" noResize="1" noEditPoints="1" noAdjustHandles="1" noChangeArrowheads="1" noChangeShapeType="1" noTextEdit="1"/>
              </p:cNvSpPr>
              <p:nvPr/>
            </p:nvSpPr>
            <p:spPr>
              <a:xfrm>
                <a:off x="10206283" y="5273151"/>
                <a:ext cx="1595663" cy="909095"/>
              </a:xfrm>
              <a:prstGeom prst="rect">
                <a:avLst/>
              </a:prstGeom>
              <a:blipFill>
                <a:blip r:embed="rId6"/>
                <a:stretch>
                  <a:fillRect l="-3817" t="-3356" r="-6870"/>
                </a:stretch>
              </a:blipFill>
            </p:spPr>
            <p:txBody>
              <a:bodyPr/>
              <a:lstStyle/>
              <a:p>
                <a:r>
                  <a:rPr lang="zh-CN" altLang="en-US">
                    <a:noFill/>
                  </a:rPr>
                  <a:t> </a:t>
                </a:r>
              </a:p>
            </p:txBody>
          </p:sp>
        </mc:Fallback>
      </mc:AlternateContent>
      <p:sp>
        <p:nvSpPr>
          <p:cNvPr id="29" name="箭头: 右 28">
            <a:extLst>
              <a:ext uri="{FF2B5EF4-FFF2-40B4-BE49-F238E27FC236}">
                <a16:creationId xmlns:a16="http://schemas.microsoft.com/office/drawing/2014/main" id="{18083490-9515-147B-72C8-AD72A51E5E7D}"/>
              </a:ext>
            </a:extLst>
          </p:cNvPr>
          <p:cNvSpPr/>
          <p:nvPr/>
        </p:nvSpPr>
        <p:spPr>
          <a:xfrm>
            <a:off x="9751749" y="5522279"/>
            <a:ext cx="381449" cy="1983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4592157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2122</TotalTime>
  <Words>733</Words>
  <Application>Microsoft Office PowerPoint</Application>
  <PresentationFormat>宽屏</PresentationFormat>
  <Paragraphs>121</Paragraphs>
  <Slides>9</Slides>
  <Notes>9</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9</vt:i4>
      </vt:variant>
    </vt:vector>
  </HeadingPairs>
  <TitlesOfParts>
    <vt:vector size="14" baseType="lpstr">
      <vt:lpstr>等线</vt:lpstr>
      <vt:lpstr>等线 Light</vt:lpstr>
      <vt:lpstr>Arial</vt:lpstr>
      <vt:lpstr>Cambria Math</vt:lpstr>
      <vt:lpstr>Office 主题​​</vt:lpstr>
      <vt:lpstr>Lower Bounds on Tree Covers</vt:lpstr>
      <vt:lpstr>(α,k)-Tree Cover [GKR04]</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Hangyu Xu</dc:creator>
  <cp:lastModifiedBy>Hangyu Xu</cp:lastModifiedBy>
  <cp:revision>465</cp:revision>
  <dcterms:created xsi:type="dcterms:W3CDTF">2025-10-01T13:18:55Z</dcterms:created>
  <dcterms:modified xsi:type="dcterms:W3CDTF">2026-05-19T06:34:11Z</dcterms:modified>
</cp:coreProperties>
</file>