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80" r:id="rId4"/>
    <p:sldId id="281" r:id="rId5"/>
    <p:sldId id="272" r:id="rId6"/>
    <p:sldId id="262" r:id="rId7"/>
    <p:sldId id="282" r:id="rId8"/>
    <p:sldId id="279" r:id="rId9"/>
    <p:sldId id="266" r:id="rId10"/>
    <p:sldId id="267" r:id="rId11"/>
    <p:sldId id="278" r:id="rId12"/>
    <p:sldId id="277" r:id="rId13"/>
    <p:sldId id="268" r:id="rId14"/>
    <p:sldId id="276" r:id="rId15"/>
    <p:sldId id="270" r:id="rId16"/>
    <p:sldId id="26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54" autoAdjust="0"/>
  </p:normalViewPr>
  <p:slideViewPr>
    <p:cSldViewPr snapToGrid="0">
      <p:cViewPr varScale="1">
        <p:scale>
          <a:sx n="67" d="100"/>
          <a:sy n="67" d="100"/>
        </p:scale>
        <p:origin x="73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B9749-5B10-4B1A-8CCC-A7C521D4D151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4037-D528-41CB-A141-16253EE7D5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84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767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87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34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7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72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4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6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9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1" dirty="0">
                    <a:latin typeface="Cambria Math" panose="02040503050406030204" pitchFamily="18" charset="0"/>
                  </a:rPr>
                  <a:t>Edgepath (i,i+1):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#(𝑗,𝑗+1)=#(𝑗+1,𝑗)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0" dirty="0">
                    <a:latin typeface="Cambria Math" panose="02040503050406030204" pitchFamily="18" charset="0"/>
                  </a:rPr>
                  <a:t>#(j,j+1)=#(j+1,j)</a:t>
                </a:r>
                <a:r>
                  <a:rPr lang="en-US" altLang="zh-CN" dirty="0"/>
                  <a:t> in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Π_𝑖</a:t>
                </a: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1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64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Example: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\{(1,1,1)×5,(1,−1,−1),(−1,−1,1),(−1,1,−1)\}</a:t>
                </a:r>
                <a:endParaRPr lang="en-US" altLang="zh-CN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9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3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03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0EF3B-08C7-E972-6291-C1F27BFD1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00FD64-F47D-C145-A155-54BA77CAE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1A550B-E087-D306-AD13-BC64E0D6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FD6A15-692C-539B-857B-752BB0D7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93F221-2946-AF74-8C95-8B559F4C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FCF5A-0CD6-13B8-DA9D-2A414BF4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D3F399-F3F3-385E-77C2-6AC89F434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E5911D-73FD-5913-ECEE-BF2F09B9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5E4EA4-968F-FC68-0A74-CE174CFA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5FBF4F-318F-3741-01B0-BE81EFD0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F0EBC9-F030-98C6-6176-61C5BBA59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B11CB3-59C6-B057-62F8-FADE0C30D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3AEF0-174F-3122-E0E9-01592DBE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F54BDB-E224-7609-B008-979FDE85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31903D-E6D6-0DD8-91D9-AF9DB202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38830-C7C1-F2DD-6A6B-764B2C44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66890-549C-BAF6-582A-125BF46D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8EE36-AA76-E342-BDB5-B1249BBB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C72D1-9559-885E-E538-69568B47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54B2E-BE5B-5F16-FA2D-0B28D7C1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7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DE67C-EADE-6D08-54C5-9BF8C12D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288EB8-22A9-78D4-A19F-809604AA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1C4A5-5B5D-209A-EB5C-91B6E730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434E95-A703-7F6E-19EC-A69AFD25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7654AD-CC6C-CAFF-1F1C-47AA38D5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06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E522D-8170-7DAD-70CE-4B9F664A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1A8BE6-7603-6316-C584-363A796BB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7A6583-E083-75C4-C980-887C1E41A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F8A9A2-702E-D964-27D6-3390130B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8BC46-67CA-F886-3476-0FA69647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AE80B0-BC49-19A2-60AC-2F235558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7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6A39F-C4F6-EFCD-4C16-37853813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CFF3E3-2F6C-60AC-4105-442512B5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6B5319-5756-01F0-6CAD-811AEE366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66CA00-052B-5C76-EB1B-68C2D2BBF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FF77BA-A887-4B64-1C18-132BBA9CE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4591EC-EF95-40BF-E647-5A29B2DD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43A4A7-BF1E-74F1-5D2F-CB488A5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A92FFF-0614-55CF-42D6-5F2A0C40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EE8C5-5C3C-4BDD-15C6-F437B28A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E3171D-BD71-47E4-4EE4-165E051A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E6290F-5710-1F29-CA6C-88651E95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1658D7-C58D-18DA-4371-73E7928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48F9AA-47EC-FD64-E412-118C98D0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B49B59-C73A-2C06-A4F6-61D98F1C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3637FC-D980-F522-CA49-E8EA38FB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3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28C02-9B64-C2D3-4DA2-0D6CEE62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E3C428-3B0E-110A-18DA-F64636B4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FCF0B3-9D64-7AA0-D6E3-9D90C0FE6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0ADB17-0618-7592-51AA-E885C902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55A1C3-0069-9F6C-4856-45C1A56E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15DD8B-1145-C230-4F05-A6ECE84D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4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9FAF8-9D6A-8FC0-2603-73637E4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27A680-9126-84E1-84C4-99A0AADF1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C901E4-1EAD-9D2E-5B4B-FA610106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DF0958-3F19-5B9E-BD99-3D47B0C8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CD5995-B70F-60B1-A69C-ED1A076C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9985D3-BAA7-9581-6610-E0F93E30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38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6C10FC-5458-F166-2728-99D26BAF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470382-70F4-9FCE-4AC2-BAD82FF21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F37EA-3F02-B09F-CE32-6A2DB4031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729684-6490-F225-7C5C-894A3E3B6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D13AAD-C96C-DCAB-5403-374C7F79C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8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2.jp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3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10.png"/><Relationship Id="rId4" Type="http://schemas.openxmlformats.org/officeDocument/2006/relationships/image" Target="../media/image2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30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1C34B-2975-9FA1-CF9A-5241F5371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6892C-71C5-99C2-5237-5A7FC91EA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660" y="1600200"/>
            <a:ext cx="10112679" cy="1067388"/>
          </a:xfrm>
        </p:spPr>
        <p:txBody>
          <a:bodyPr/>
          <a:lstStyle/>
          <a:p>
            <a:r>
              <a:rPr lang="en-US" altLang="zh-CN" b="1" dirty="0">
                <a:solidFill>
                  <a:srgbClr val="00B0F0"/>
                </a:solidFill>
              </a:rPr>
              <a:t>Lower Bounds on Tree Covers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F3EE2-A1E4-5C54-91BE-B5F9309B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8347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Hangyu Xu</a:t>
            </a:r>
          </a:p>
          <a:p>
            <a:r>
              <a:rPr lang="en-US" altLang="zh-CN" sz="2800" b="1" dirty="0"/>
              <a:t>University of Science and Technology of China</a:t>
            </a:r>
          </a:p>
          <a:p>
            <a:endParaRPr lang="en-US" altLang="zh-CN" b="1" dirty="0"/>
          </a:p>
          <a:p>
            <a:r>
              <a:rPr lang="en-US" altLang="zh-CN" b="1" dirty="0"/>
              <a:t>Accepted by SICOMP and ITCS 2026</a:t>
            </a:r>
          </a:p>
          <a:p>
            <a:r>
              <a:rPr lang="en-US" altLang="zh-CN" b="1" dirty="0"/>
              <a:t>Based on joint work with Yu Chen (NUS) and Zihan Tan (UMN)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8712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D309-809B-0A51-3CCF-D2C31786D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7CBBD60-C148-8A25-8FC8-9AB7E96A4ED8}"/>
              </a:ext>
            </a:extLst>
          </p:cNvPr>
          <p:cNvSpPr/>
          <p:nvPr/>
        </p:nvSpPr>
        <p:spPr>
          <a:xfrm>
            <a:off x="6513293" y="1517012"/>
            <a:ext cx="5073281" cy="347071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AD66C29-9D64-28F0-C074-9EC46D92FA7C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418952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General k: the Hard Instance</a:t>
            </a:r>
            <a:endParaRPr lang="zh-CN" altLang="en-US" sz="4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806CFC3-513A-07EC-A9B6-EE3F1D903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0" y="1196460"/>
            <a:ext cx="5647403" cy="549870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08D0ACB1-5302-456F-2F16-A0B414EF81F0}"/>
              </a:ext>
            </a:extLst>
          </p:cNvPr>
          <p:cNvGrpSpPr/>
          <p:nvPr/>
        </p:nvGrpSpPr>
        <p:grpSpPr>
          <a:xfrm>
            <a:off x="6513294" y="1536249"/>
            <a:ext cx="5122428" cy="3451479"/>
            <a:chOff x="5785658" y="1928553"/>
            <a:chExt cx="5122428" cy="3451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1DE7786-9EC5-1443-5A12-C67A885EC24D}"/>
                    </a:ext>
                  </a:extLst>
                </p:cNvPr>
                <p:cNvSpPr txBox="1"/>
                <p:nvPr/>
              </p:nvSpPr>
              <p:spPr>
                <a:xfrm>
                  <a:off x="5785658" y="1928553"/>
                  <a:ext cx="5122428" cy="31731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/>
                    <a:t>Define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a14:m>
                  <a:r>
                    <a:rPr lang="en-US" altLang="zh-CN" sz="2000" dirty="0"/>
                    <a:t>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Vertex set: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2000" i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lit/>
                        </m:rP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Edges set: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 i="0" dirty="0" err="1" smtClean="0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, where</a:t>
                  </a:r>
                </a:p>
                <a:p>
                  <a:pPr marL="1200150" lvl="2" indent="-285750">
                    <a:buFont typeface="等线" panose="02010600030101010101" pitchFamily="2" charset="-122"/>
                    <a:buChar char="–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000" i="1" dirty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/>
                </a:p>
                <a:p>
                  <a:pPr marL="1200150" lvl="2" indent="-285750">
                    <a:buFont typeface="等线" panose="02010600030101010101" pitchFamily="2" charset="-122"/>
                    <a:buChar char="–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l-PL" altLang="zh-CN" sz="20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pl-PL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l-PL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altLang="zh-CN" sz="20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l-PL" altLang="zh-CN" sz="20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altLang="zh-CN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lit/>
                        </m:rP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>
                    <a:solidFill>
                      <a:srgbClr val="0070C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Edge weights: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altLang="zh-CN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1DE7786-9EC5-1443-5A12-C67A885EC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58" y="1928553"/>
                  <a:ext cx="5122428" cy="3173176"/>
                </a:xfrm>
                <a:prstGeom prst="rect">
                  <a:avLst/>
                </a:prstGeom>
                <a:blipFill>
                  <a:blip r:embed="rId4"/>
                  <a:stretch>
                    <a:fillRect l="-1189" t="-960" b="-1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F778E1-3D2B-81D3-8D0E-3C92A76DAABC}"/>
                </a:ext>
              </a:extLst>
            </p:cNvPr>
            <p:cNvSpPr txBox="1"/>
            <p:nvPr/>
          </p:nvSpPr>
          <p:spPr>
            <a:xfrm>
              <a:off x="7684544" y="4002427"/>
              <a:ext cx="17969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070C0"/>
                  </a:solidFill>
                </a:rPr>
                <a:t>special edges</a:t>
              </a:r>
              <a:endParaRPr lang="zh-CN" alt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CEFD121-33CA-7613-DAAF-A76C4542AF3A}"/>
                </a:ext>
              </a:extLst>
            </p:cNvPr>
            <p:cNvCxnSpPr>
              <a:cxnSpLocks/>
            </p:cNvCxnSpPr>
            <p:nvPr/>
          </p:nvCxnSpPr>
          <p:spPr>
            <a:xfrm>
              <a:off x="7234290" y="3870623"/>
              <a:ext cx="0" cy="33185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E661AE2-D00E-233A-A3A5-24E821B0E66C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7234290" y="4202482"/>
              <a:ext cx="4502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A6D54E96-98CE-70FF-D5DC-2692D3CBA533}"/>
                </a:ext>
              </a:extLst>
            </p:cNvPr>
            <p:cNvSpPr/>
            <p:nvPr/>
          </p:nvSpPr>
          <p:spPr>
            <a:xfrm>
              <a:off x="8403771" y="4608000"/>
              <a:ext cx="246743" cy="522472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8A89429-9DE2-D732-A086-481E20F1481F}"/>
                    </a:ext>
                  </a:extLst>
                </p:cNvPr>
                <p:cNvSpPr txBox="1"/>
                <p:nvPr/>
              </p:nvSpPr>
              <p:spPr>
                <a:xfrm>
                  <a:off x="8650514" y="4423334"/>
                  <a:ext cx="13587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8A89429-9DE2-D732-A086-481E20F14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0514" y="4423334"/>
                  <a:ext cx="1358770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B57A20D-DB5B-92FB-CE6A-4DDD87BF6913}"/>
                    </a:ext>
                  </a:extLst>
                </p:cNvPr>
                <p:cNvSpPr txBox="1"/>
                <p:nvPr/>
              </p:nvSpPr>
              <p:spPr>
                <a:xfrm>
                  <a:off x="8650513" y="4937860"/>
                  <a:ext cx="1503040" cy="442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B57A20D-DB5B-92FB-CE6A-4DDD87BF6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0513" y="4937860"/>
                  <a:ext cx="1503040" cy="442172"/>
                </a:xfrm>
                <a:prstGeom prst="rect">
                  <a:avLst/>
                </a:prstGeom>
                <a:blipFill>
                  <a:blip r:embed="rId6"/>
                  <a:stretch>
                    <a:fillRect t="-6944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3D7112-A42A-695B-4917-76261A4EE3C2}"/>
                  </a:ext>
                </a:extLst>
              </p:cNvPr>
              <p:cNvSpPr txBox="1"/>
              <p:nvPr/>
            </p:nvSpPr>
            <p:spPr>
              <a:xfrm>
                <a:off x="6779328" y="5642612"/>
                <a:ext cx="5197642" cy="40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zh-CN" sz="2000" dirty="0"/>
                  <a:t>                                          Hard instance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3D7112-A42A-695B-4917-76261A4EE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28" y="5642612"/>
                <a:ext cx="5197642" cy="407676"/>
              </a:xfrm>
              <a:prstGeom prst="rect">
                <a:avLst/>
              </a:prstGeom>
              <a:blipFill>
                <a:blip r:embed="rId7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FA86B0EB-1C82-974B-84FD-B163D964E8B9}"/>
              </a:ext>
            </a:extLst>
          </p:cNvPr>
          <p:cNvSpPr txBox="1"/>
          <p:nvPr/>
        </p:nvSpPr>
        <p:spPr>
          <a:xfrm>
            <a:off x="7508195" y="5317588"/>
            <a:ext cx="24161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      </a:t>
            </a:r>
            <a:r>
              <a:rPr lang="en-US" altLang="zh-CN" sz="2000" dirty="0">
                <a:solidFill>
                  <a:srgbClr val="FF0000"/>
                </a:solidFill>
              </a:rPr>
              <a:t>contracting</a:t>
            </a:r>
          </a:p>
          <a:p>
            <a:endParaRPr lang="en-US" altLang="zh-CN" sz="2000" dirty="0"/>
          </a:p>
          <a:p>
            <a:r>
              <a:rPr lang="en-US" altLang="zh-CN" sz="2000" dirty="0">
                <a:solidFill>
                  <a:srgbClr val="FF0000"/>
                </a:solidFill>
              </a:rPr>
              <a:t>all the special edges</a:t>
            </a:r>
            <a:endParaRPr lang="zh-CN" altLang="en-US" sz="2000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EE0486CA-495C-45FD-7AB0-7F6C5198EF7D}"/>
              </a:ext>
            </a:extLst>
          </p:cNvPr>
          <p:cNvSpPr/>
          <p:nvPr/>
        </p:nvSpPr>
        <p:spPr>
          <a:xfrm>
            <a:off x="8053720" y="5747287"/>
            <a:ext cx="1201058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DB7213-FC4B-C712-19CE-59BCA13B55BF}"/>
                  </a:ext>
                </a:extLst>
              </p:cNvPr>
              <p:cNvSpPr txBox="1"/>
              <p:nvPr/>
            </p:nvSpPr>
            <p:spPr>
              <a:xfrm>
                <a:off x="8187053" y="982128"/>
                <a:ext cx="2852915" cy="448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DB7213-FC4B-C712-19CE-59BCA13B5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053" y="982128"/>
                <a:ext cx="2852915" cy="4485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B89B71-BE20-5D69-BF55-4A9D42223097}"/>
              </a:ext>
            </a:extLst>
          </p:cNvPr>
          <p:cNvCxnSpPr>
            <a:cxnSpLocks/>
          </p:cNvCxnSpPr>
          <p:nvPr/>
        </p:nvCxnSpPr>
        <p:spPr>
          <a:xfrm>
            <a:off x="9378149" y="1446335"/>
            <a:ext cx="0" cy="4217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2EC6F-BD32-8C74-36B1-C8783A29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99D9FCE-4AE1-3125-7B24-0AE1E9FEA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1" y="2536011"/>
            <a:ext cx="4382022" cy="422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B64CE0-95B4-294F-9D15-AF606BAAC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" y="2560995"/>
            <a:ext cx="4382022" cy="4199336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4F0B310-6991-AFFF-5881-39BFA45F2978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3217102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Completion </a:t>
            </a:r>
            <a:endParaRPr lang="zh-CN" altLang="en-US" sz="4800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6545983D-56CB-AF17-6CD5-CE97FF82085B}"/>
              </a:ext>
            </a:extLst>
          </p:cNvPr>
          <p:cNvSpPr/>
          <p:nvPr/>
        </p:nvSpPr>
        <p:spPr>
          <a:xfrm>
            <a:off x="5376275" y="4548411"/>
            <a:ext cx="68580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88BD30-0BE8-B28F-CAAA-3286D49D6CFF}"/>
                  </a:ext>
                </a:extLst>
              </p:cNvPr>
              <p:cNvSpPr txBox="1"/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88BD30-0BE8-B28F-CAAA-3286D49D6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CAACC76-3008-33A0-8791-DB80F928AB76}"/>
                  </a:ext>
                </a:extLst>
              </p:cNvPr>
              <p:cNvSpPr txBox="1"/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CAACC76-3008-33A0-8791-DB80F928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8BDC76-E1DF-970C-3301-15619CF87ED0}"/>
                  </a:ext>
                </a:extLst>
              </p:cNvPr>
              <p:cNvSpPr txBox="1"/>
              <p:nvPr/>
            </p:nvSpPr>
            <p:spPr>
              <a:xfrm>
                <a:off x="677877" y="1147018"/>
                <a:ext cx="113784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: the path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/>
                  <a:t>, including interpolating nodes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8BDC76-E1DF-970C-3301-15619CF87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7" y="1147018"/>
                <a:ext cx="11378423" cy="707886"/>
              </a:xfrm>
              <a:prstGeom prst="rect">
                <a:avLst/>
              </a:prstGeom>
              <a:blipFill>
                <a:blip r:embed="rId6"/>
                <a:stretch>
                  <a:fillRect l="-482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7DF611C-515F-3013-5DBF-B06F95AB1543}"/>
              </a:ext>
            </a:extLst>
          </p:cNvPr>
          <p:cNvSpPr txBox="1"/>
          <p:nvPr/>
        </p:nvSpPr>
        <p:spPr>
          <a:xfrm>
            <a:off x="1570972" y="1940799"/>
            <a:ext cx="3041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Aligned with tree distance</a:t>
            </a:r>
            <a:endParaRPr lang="zh-CN" altLang="en-US" sz="2000" dirty="0"/>
          </a:p>
        </p:txBody>
      </p:sp>
      <p:sp>
        <p:nvSpPr>
          <p:cNvPr id="2" name="箭头: 直角上 1">
            <a:extLst>
              <a:ext uri="{FF2B5EF4-FFF2-40B4-BE49-F238E27FC236}">
                <a16:creationId xmlns:a16="http://schemas.microsoft.com/office/drawing/2014/main" id="{57F07C84-F108-92DD-0014-F896BACC7410}"/>
              </a:ext>
            </a:extLst>
          </p:cNvPr>
          <p:cNvSpPr/>
          <p:nvPr/>
        </p:nvSpPr>
        <p:spPr>
          <a:xfrm rot="5400000">
            <a:off x="1190554" y="1880325"/>
            <a:ext cx="360726" cy="40011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7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CDBEC-C5D1-32EC-5565-D5B527E7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05703CD-A4FD-FFFB-7BE8-1E00782822C7}"/>
              </a:ext>
            </a:extLst>
          </p:cNvPr>
          <p:cNvSpPr txBox="1">
            <a:spLocks/>
          </p:cNvSpPr>
          <p:nvPr/>
        </p:nvSpPr>
        <p:spPr>
          <a:xfrm>
            <a:off x="215032" y="162838"/>
            <a:ext cx="5560538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Tree Index (Labelling) 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9CFE1A-6EE6-7BAF-07BE-FF63465F789E}"/>
                  </a:ext>
                </a:extLst>
              </p:cNvPr>
              <p:cNvSpPr txBox="1"/>
              <p:nvPr/>
            </p:nvSpPr>
            <p:spPr>
              <a:xfrm>
                <a:off x="677878" y="1147018"/>
                <a:ext cx="294215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Tree index (of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+mn-ea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+mn-ea"/>
                  </a:rPr>
                  <a:t>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9CFE1A-6EE6-7BAF-07BE-FF63465F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8" y="1147018"/>
                <a:ext cx="2942152" cy="1015663"/>
              </a:xfrm>
              <a:prstGeom prst="rect">
                <a:avLst/>
              </a:prstGeom>
              <a:blipFill>
                <a:blip r:embed="rId3"/>
                <a:stretch>
                  <a:fillRect l="-1863" t="-2994" r="-1242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大括号 2">
            <a:extLst>
              <a:ext uri="{FF2B5EF4-FFF2-40B4-BE49-F238E27FC236}">
                <a16:creationId xmlns:a16="http://schemas.microsoft.com/office/drawing/2014/main" id="{E3473244-FFB4-0B9F-7382-7D97EE6D35A1}"/>
              </a:ext>
            </a:extLst>
          </p:cNvPr>
          <p:cNvSpPr/>
          <p:nvPr/>
        </p:nvSpPr>
        <p:spPr>
          <a:xfrm>
            <a:off x="1960257" y="1726104"/>
            <a:ext cx="246743" cy="522472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A9C6DC-DA0B-13B9-F895-3812DB041CAF}"/>
                  </a:ext>
                </a:extLst>
              </p:cNvPr>
              <p:cNvSpPr txBox="1"/>
              <p:nvPr/>
            </p:nvSpPr>
            <p:spPr>
              <a:xfrm>
                <a:off x="2148954" y="1479508"/>
                <a:ext cx="518494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  1,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 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odd</a:t>
                </a:r>
                <a:r>
                  <a:rPr lang="en-US" altLang="zh-CN" sz="2000" dirty="0"/>
                  <a:t> special edges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-1,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 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even</a:t>
                </a:r>
                <a:r>
                  <a:rPr lang="en-US" altLang="zh-CN" sz="2000" dirty="0"/>
                  <a:t> special edges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A9C6DC-DA0B-13B9-F895-3812DB04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54" y="1479508"/>
                <a:ext cx="5184946" cy="1015663"/>
              </a:xfrm>
              <a:prstGeom prst="rect">
                <a:avLst/>
              </a:prstGeom>
              <a:blipFill>
                <a:blip r:embed="rId4"/>
                <a:stretch>
                  <a:fillRect l="-1294" t="-3614" r="-941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5125F50-D766-BDB2-F7B1-BB7554AF9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1" y="2536011"/>
            <a:ext cx="4382022" cy="42231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19BD77-5607-14DC-5B5D-58D79E9FA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" y="2560995"/>
            <a:ext cx="4382022" cy="4199336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1D20CE7F-D6AC-AF95-398F-E32847B3BC67}"/>
              </a:ext>
            </a:extLst>
          </p:cNvPr>
          <p:cNvSpPr/>
          <p:nvPr/>
        </p:nvSpPr>
        <p:spPr>
          <a:xfrm>
            <a:off x="5376275" y="4548411"/>
            <a:ext cx="68580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016546-CCE9-CCD9-C3F8-47902798D7DD}"/>
                  </a:ext>
                </a:extLst>
              </p:cNvPr>
              <p:cNvSpPr txBox="1"/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016546-CCE9-CCD9-C3F8-47902798D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19F0FC-F059-07EF-E700-EE0B20D459E6}"/>
                  </a:ext>
                </a:extLst>
              </p:cNvPr>
              <p:cNvSpPr txBox="1"/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19F0FC-F059-07EF-E700-EE0B20D45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2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5D2BE-007B-4520-0BE9-D29109025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99CF91B-32EB-B600-3AA3-72231FE1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2270384"/>
            <a:ext cx="4623112" cy="44834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6EE5BF7-98B5-CED4-5B10-D051313CC049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75778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60E59A4-511A-FC66-8389-211C48CAC109}"/>
              </a:ext>
            </a:extLst>
          </p:cNvPr>
          <p:cNvGrpSpPr/>
          <p:nvPr/>
        </p:nvGrpSpPr>
        <p:grpSpPr>
          <a:xfrm>
            <a:off x="583190" y="1334640"/>
            <a:ext cx="10637913" cy="479811"/>
            <a:chOff x="583190" y="1334640"/>
            <a:chExt cx="10637913" cy="47981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9CBAABA-9309-2CF5-9E6C-43B7FC53CE68}"/>
                </a:ext>
              </a:extLst>
            </p:cNvPr>
            <p:cNvSpPr/>
            <p:nvPr/>
          </p:nvSpPr>
          <p:spPr>
            <a:xfrm>
              <a:off x="583191" y="1334640"/>
              <a:ext cx="10637912" cy="47981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046885F-EFC6-EB09-F3F8-8BC3FE6183FB}"/>
                    </a:ext>
                  </a:extLst>
                </p:cNvPr>
                <p:cNvSpPr txBox="1"/>
                <p:nvPr/>
              </p:nvSpPr>
              <p:spPr>
                <a:xfrm>
                  <a:off x="583190" y="1334640"/>
                  <a:ext cx="10539922" cy="479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For a tree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altLang="zh-CN" sz="2000" dirty="0"/>
                    <a:t> and vertices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,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altLang="zh-CN" sz="2000" dirty="0"/>
                    <a:t>.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046885F-EFC6-EB09-F3F8-8BC3FE61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90" y="1334640"/>
                  <a:ext cx="10539922" cy="479811"/>
                </a:xfrm>
                <a:prstGeom prst="rect">
                  <a:avLst/>
                </a:prstGeom>
                <a:blipFill>
                  <a:blip r:embed="rId3"/>
                  <a:stretch>
                    <a:fillRect l="-636" t="-2532" b="-101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箭头: 右 3">
            <a:extLst>
              <a:ext uri="{FF2B5EF4-FFF2-40B4-BE49-F238E27FC236}">
                <a16:creationId xmlns:a16="http://schemas.microsoft.com/office/drawing/2014/main" id="{FF79C50D-FAE6-F6BA-1B3F-6D0EB6B6334D}"/>
              </a:ext>
            </a:extLst>
          </p:cNvPr>
          <p:cNvSpPr/>
          <p:nvPr/>
        </p:nvSpPr>
        <p:spPr>
          <a:xfrm>
            <a:off x="864890" y="2009372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B57CEF-F654-31ED-DAAD-CFE8BB50362E}"/>
              </a:ext>
            </a:extLst>
          </p:cNvPr>
          <p:cNvSpPr txBox="1"/>
          <p:nvPr/>
        </p:nvSpPr>
        <p:spPr>
          <a:xfrm>
            <a:off x="1302707" y="1908480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</a:rPr>
              <a:t>omplementary edge </a:t>
            </a:r>
            <a:r>
              <a:rPr lang="en-US" altLang="zh-CN" sz="2000" dirty="0"/>
              <a:t>has </a:t>
            </a:r>
            <a:r>
              <a:rPr lang="en-US" altLang="zh-CN" sz="2000" b="1" dirty="0">
                <a:solidFill>
                  <a:srgbClr val="0070C0"/>
                </a:solidFill>
              </a:rPr>
              <a:t>large distance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5EAE2E-9CF5-0DE4-A2CA-46AB27F2DEE6}"/>
                  </a:ext>
                </a:extLst>
              </p:cNvPr>
              <p:cNvSpPr txBox="1"/>
              <p:nvPr/>
            </p:nvSpPr>
            <p:spPr>
              <a:xfrm>
                <a:off x="3864535" y="2772055"/>
                <a:ext cx="2260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5EAE2E-9CF5-0DE4-A2CA-46AB27F2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35" y="2772055"/>
                <a:ext cx="22606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BDDFC4FA-341F-1D66-A427-C7929C2CA05E}"/>
              </a:ext>
            </a:extLst>
          </p:cNvPr>
          <p:cNvSpPr/>
          <p:nvPr/>
        </p:nvSpPr>
        <p:spPr>
          <a:xfrm>
            <a:off x="5991993" y="287173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11E206-9213-022E-D141-E5D5C9DA0B13}"/>
                  </a:ext>
                </a:extLst>
              </p:cNvPr>
              <p:cNvSpPr txBox="1"/>
              <p:nvPr/>
            </p:nvSpPr>
            <p:spPr>
              <a:xfrm>
                <a:off x="6714000" y="2772055"/>
                <a:ext cx="41413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000" dirty="0"/>
                  <a:t>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odd</a:t>
                </a:r>
                <a:r>
                  <a:rPr lang="en-US" altLang="zh-CN" sz="2000" dirty="0"/>
                  <a:t> special edges</a:t>
                </a:r>
                <a:endParaRPr lang="zh-CN" alt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11E206-9213-022E-D141-E5D5C9DA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2772055"/>
                <a:ext cx="4141390" cy="400110"/>
              </a:xfrm>
              <a:prstGeom prst="rect">
                <a:avLst/>
              </a:prstGeom>
              <a:blipFill>
                <a:blip r:embed="rId5"/>
                <a:stretch>
                  <a:fillRect t="-9231" r="-735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头: 右 14">
            <a:extLst>
              <a:ext uri="{FF2B5EF4-FFF2-40B4-BE49-F238E27FC236}">
                <a16:creationId xmlns:a16="http://schemas.microsoft.com/office/drawing/2014/main" id="{9016B1D2-4CA5-82ED-567A-FD266ECDBC3E}"/>
              </a:ext>
            </a:extLst>
          </p:cNvPr>
          <p:cNvSpPr/>
          <p:nvPr/>
        </p:nvSpPr>
        <p:spPr>
          <a:xfrm>
            <a:off x="5991993" y="3665908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C3EA8313-34D2-20D8-73A3-BA6FA65CA7F9}"/>
              </a:ext>
            </a:extLst>
          </p:cNvPr>
          <p:cNvSpPr/>
          <p:nvPr/>
        </p:nvSpPr>
        <p:spPr>
          <a:xfrm>
            <a:off x="6000734" y="4595324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84B664-7A05-8B98-9F98-B177D1C6C528}"/>
                  </a:ext>
                </a:extLst>
              </p:cNvPr>
              <p:cNvSpPr txBox="1"/>
              <p:nvPr/>
            </p:nvSpPr>
            <p:spPr>
              <a:xfrm>
                <a:off x="6714000" y="4451324"/>
                <a:ext cx="46231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two parts: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/>
                  <a:t>and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84B664-7A05-8B98-9F98-B177D1C6C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4451324"/>
                <a:ext cx="4623112" cy="400110"/>
              </a:xfrm>
              <a:prstGeom prst="rect">
                <a:avLst/>
              </a:prstGeom>
              <a:blipFill>
                <a:blip r:embed="rId6"/>
                <a:stretch>
                  <a:fillRect l="-131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DD9636-CC40-2F14-74CC-CE01BF0E145B}"/>
                  </a:ext>
                </a:extLst>
              </p:cNvPr>
              <p:cNvSpPr txBox="1"/>
              <p:nvPr/>
            </p:nvSpPr>
            <p:spPr>
              <a:xfrm>
                <a:off x="6714000" y="3521908"/>
                <a:ext cx="55138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/>
                  <a:t> pass through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on boundary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DD9636-CC40-2F14-74CC-CE01BF0E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3521908"/>
                <a:ext cx="5513815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C4C9C1C1-78CC-7B35-3AB6-4E4DE54415CC}"/>
              </a:ext>
            </a:extLst>
          </p:cNvPr>
          <p:cNvSpPr/>
          <p:nvPr/>
        </p:nvSpPr>
        <p:spPr>
          <a:xfrm>
            <a:off x="5991993" y="5625479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0A6C51-E3BD-37B0-CBA3-15EFE65ED19C}"/>
                  </a:ext>
                </a:extLst>
              </p:cNvPr>
              <p:cNvSpPr txBox="1"/>
              <p:nvPr/>
            </p:nvSpPr>
            <p:spPr>
              <a:xfrm>
                <a:off x="6714000" y="5499479"/>
                <a:ext cx="24064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dis</m:t>
                          </m:r>
                          <m:r>
                            <m:rPr>
                              <m:nor/>
                            </m:rPr>
                            <a:rPr lang="en-US" altLang="zh-CN" sz="200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0A6C51-E3BD-37B0-CBA3-15EFE65ED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5499479"/>
                <a:ext cx="24064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16196C3-818C-DB65-3E67-4F20B1714D9D}"/>
              </a:ext>
            </a:extLst>
          </p:cNvPr>
          <p:cNvSpPr txBox="1"/>
          <p:nvPr/>
        </p:nvSpPr>
        <p:spPr>
          <a:xfrm>
            <a:off x="9120428" y="4972225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flip even times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0CF1ADC-9B1B-5A85-D591-F35FFEE0F84F}"/>
              </a:ext>
            </a:extLst>
          </p:cNvPr>
          <p:cNvSpPr txBox="1"/>
          <p:nvPr/>
        </p:nvSpPr>
        <p:spPr>
          <a:xfrm>
            <a:off x="7754034" y="4972225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never flip</a:t>
            </a:r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18DFBF5-46B4-B0DB-4EAF-86BDD22FCC49}"/>
              </a:ext>
            </a:extLst>
          </p:cNvPr>
          <p:cNvCxnSpPr>
            <a:cxnSpLocks/>
          </p:cNvCxnSpPr>
          <p:nvPr/>
        </p:nvCxnSpPr>
        <p:spPr>
          <a:xfrm flipV="1">
            <a:off x="8312539" y="4846727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3E96816-2A20-F140-D53F-C4EAADAD3646}"/>
              </a:ext>
            </a:extLst>
          </p:cNvPr>
          <p:cNvCxnSpPr>
            <a:cxnSpLocks/>
          </p:cNvCxnSpPr>
          <p:nvPr/>
        </p:nvCxnSpPr>
        <p:spPr>
          <a:xfrm flipV="1">
            <a:off x="9909295" y="4846727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51E3CB2D-2449-7CF2-D47F-209C66694299}"/>
              </a:ext>
            </a:extLst>
          </p:cNvPr>
          <p:cNvSpPr txBox="1"/>
          <p:nvPr/>
        </p:nvSpPr>
        <p:spPr>
          <a:xfrm>
            <a:off x="8885981" y="400499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first</a:t>
            </a:r>
            <a:endParaRPr lang="zh-CN" altLang="en-US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6AF51D6-4E2A-98AD-C9A2-704463EE45D5}"/>
              </a:ext>
            </a:extLst>
          </p:cNvPr>
          <p:cNvCxnSpPr>
            <a:cxnSpLocks/>
          </p:cNvCxnSpPr>
          <p:nvPr/>
        </p:nvCxnSpPr>
        <p:spPr>
          <a:xfrm flipV="1">
            <a:off x="9351814" y="3864233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88DB0DDF-04DE-A2CE-9343-FCF5BBDB4F9F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875387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Distance of Complementary Edge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2434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D843-4663-60E7-D26A-83E533DDE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>
            <a:extLst>
              <a:ext uri="{FF2B5EF4-FFF2-40B4-BE49-F238E27FC236}">
                <a16:creationId xmlns:a16="http://schemas.microsoft.com/office/drawing/2014/main" id="{905F7E6E-442C-DC3A-9EAF-2A40C2216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" y="1108718"/>
            <a:ext cx="5639937" cy="55425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85E8BCA-A8A0-4E17-A6C6-B8CA0021C303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875387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Distance of Complementary Edge</a:t>
            </a:r>
            <a:endParaRPr lang="zh-CN" altLang="en-US" sz="4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2206C0-57AC-662D-C610-31F3061D81C2}"/>
              </a:ext>
            </a:extLst>
          </p:cNvPr>
          <p:cNvGrpSpPr/>
          <p:nvPr/>
        </p:nvGrpSpPr>
        <p:grpSpPr>
          <a:xfrm>
            <a:off x="6662181" y="1515649"/>
            <a:ext cx="5105729" cy="1245982"/>
            <a:chOff x="6662181" y="1515649"/>
            <a:chExt cx="5105729" cy="124598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6DC905D-FF2D-09F7-E3BC-5EDB62512EFF}"/>
                </a:ext>
              </a:extLst>
            </p:cNvPr>
            <p:cNvSpPr/>
            <p:nvPr/>
          </p:nvSpPr>
          <p:spPr>
            <a:xfrm>
              <a:off x="6662181" y="1515649"/>
              <a:ext cx="4987024" cy="124598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0217EF-A9C7-472C-136E-6DACF3F93592}"/>
                    </a:ext>
                  </a:extLst>
                </p:cNvPr>
                <p:cNvSpPr txBox="1"/>
                <p:nvPr/>
              </p:nvSpPr>
              <p:spPr>
                <a:xfrm>
                  <a:off x="6712286" y="1515649"/>
                  <a:ext cx="5055624" cy="1095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Given A vertex pair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, a path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en-US" altLang="zh-CN" sz="2000" b="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zh-CN" sz="200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2000" dirty="0"/>
                    <a:t>contains </a:t>
                  </a:r>
                  <a:r>
                    <a:rPr lang="en-US" altLang="zh-CN" sz="2000" b="1" dirty="0">
                      <a:solidFill>
                        <a:schemeClr val="accent1"/>
                      </a:solidFill>
                    </a:rPr>
                    <a:t>even</a:t>
                  </a:r>
                  <a:r>
                    <a:rPr lang="en-US" altLang="zh-CN" sz="2000" dirty="0"/>
                    <a:t> special edges</a:t>
                  </a:r>
                  <a:endParaRPr lang="en-US" altLang="zh-CN" sz="2000" b="1" dirty="0">
                    <a:solidFill>
                      <a:srgbClr val="0070C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Then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0217EF-A9C7-472C-136E-6DACF3F935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2286" y="1515649"/>
                  <a:ext cx="5055624" cy="1095364"/>
                </a:xfrm>
                <a:prstGeom prst="rect">
                  <a:avLst/>
                </a:prstGeom>
                <a:blipFill>
                  <a:blip r:embed="rId3"/>
                  <a:stretch>
                    <a:fillRect l="-1086" t="-3352" b="-44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767EE7-87C7-A90C-83AE-93321B4228AD}"/>
                  </a:ext>
                </a:extLst>
              </p:cNvPr>
              <p:cNvSpPr txBox="1"/>
              <p:nvPr/>
            </p:nvSpPr>
            <p:spPr>
              <a:xfrm>
                <a:off x="7605688" y="3589089"/>
                <a:ext cx="3089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767EE7-87C7-A90C-83AE-93321B422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88" y="3589089"/>
                <a:ext cx="308930" cy="400110"/>
              </a:xfrm>
              <a:prstGeom prst="rect">
                <a:avLst/>
              </a:prstGeom>
              <a:blipFill>
                <a:blip r:embed="rId4"/>
                <a:stretch>
                  <a:fillRect t="-9231" r="-52000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88EA1A-5B20-A591-36B1-AA14DB7915C3}"/>
                  </a:ext>
                </a:extLst>
              </p:cNvPr>
              <p:cNvSpPr txBox="1"/>
              <p:nvPr/>
            </p:nvSpPr>
            <p:spPr>
              <a:xfrm>
                <a:off x="9765688" y="3587289"/>
                <a:ext cx="378963" cy="40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88EA1A-5B20-A591-36B1-AA14DB791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688" y="3587289"/>
                <a:ext cx="378963" cy="405688"/>
              </a:xfrm>
              <a:prstGeom prst="rect">
                <a:avLst/>
              </a:prstGeom>
              <a:blipFill>
                <a:blip r:embed="rId5"/>
                <a:stretch>
                  <a:fillRect t="-7463" r="-27419" b="-23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FF05537A-1835-F0EC-1EDC-9292769AF439}"/>
              </a:ext>
            </a:extLst>
          </p:cNvPr>
          <p:cNvSpPr/>
          <p:nvPr/>
        </p:nvSpPr>
        <p:spPr>
          <a:xfrm>
            <a:off x="8220859" y="3689981"/>
            <a:ext cx="1201058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71EB27-D555-2A91-CC0D-0503BA897403}"/>
              </a:ext>
            </a:extLst>
          </p:cNvPr>
          <p:cNvSpPr txBox="1"/>
          <p:nvPr/>
        </p:nvSpPr>
        <p:spPr>
          <a:xfrm>
            <a:off x="8313075" y="3226846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flipping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745E54-5534-C5C7-853C-457F6F9DEF05}"/>
              </a:ext>
            </a:extLst>
          </p:cNvPr>
          <p:cNvSpPr txBox="1"/>
          <p:nvPr/>
        </p:nvSpPr>
        <p:spPr>
          <a:xfrm>
            <a:off x="6536542" y="4281022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Even special edges</a:t>
            </a:r>
            <a:endParaRPr lang="zh-CN" altLang="en-US" sz="2000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D516F079-F859-0ADF-73F9-B3719C796BDA}"/>
              </a:ext>
            </a:extLst>
          </p:cNvPr>
          <p:cNvSpPr/>
          <p:nvPr/>
        </p:nvSpPr>
        <p:spPr>
          <a:xfrm>
            <a:off x="8968905" y="440610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A74D01-3F52-6BDD-CE6A-A0E0AEBF8298}"/>
              </a:ext>
            </a:extLst>
          </p:cNvPr>
          <p:cNvSpPr txBox="1"/>
          <p:nvPr/>
        </p:nvSpPr>
        <p:spPr>
          <a:xfrm>
            <a:off x="9652331" y="42810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Flipping even times</a:t>
            </a:r>
            <a:endParaRPr lang="zh-CN" altLang="en-US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8369D3-5F37-8791-8C9C-4F11FC5DB0A8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A78779F-AD28-4E9F-9E99-D4BD9658C5B5}"/>
                  </a:ext>
                </a:extLst>
              </p:cNvPr>
              <p:cNvSpPr txBox="1"/>
              <p:nvPr/>
            </p:nvSpPr>
            <p:spPr>
              <a:xfrm>
                <a:off x="9652331" y="4892392"/>
                <a:ext cx="2186111" cy="405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a path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A78779F-AD28-4E9F-9E99-D4BD965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31" y="4892392"/>
                <a:ext cx="2186111" cy="405688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7">
            <a:extLst>
              <a:ext uri="{FF2B5EF4-FFF2-40B4-BE49-F238E27FC236}">
                <a16:creationId xmlns:a16="http://schemas.microsoft.com/office/drawing/2014/main" id="{EBC3161B-6ECE-49E2-ECCE-28794182DA15}"/>
              </a:ext>
            </a:extLst>
          </p:cNvPr>
          <p:cNvSpPr/>
          <p:nvPr/>
        </p:nvSpPr>
        <p:spPr>
          <a:xfrm>
            <a:off x="8968905" y="4996074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EAD94DC-A9B6-2938-1EDE-880C5C063068}"/>
                  </a:ext>
                </a:extLst>
              </p:cNvPr>
              <p:cNvSpPr txBox="1"/>
              <p:nvPr/>
            </p:nvSpPr>
            <p:spPr>
              <a:xfrm>
                <a:off x="7555317" y="5586043"/>
                <a:ext cx="3011145" cy="479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EAD94DC-A9B6-2938-1EDE-880C5C06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17" y="5586043"/>
                <a:ext cx="3011145" cy="479811"/>
              </a:xfrm>
              <a:prstGeom prst="rect">
                <a:avLst/>
              </a:prstGeom>
              <a:blipFill>
                <a:blip r:embed="rId8"/>
                <a:stretch>
                  <a:fillRect t="-2532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3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C2FA-F599-CDED-B670-6CA2CB6BD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271E073-29AB-F1D2-4A6E-AE4F5E048AA4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75778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Reduction to Tucker’s Lemma</a:t>
            </a:r>
            <a:endParaRPr lang="zh-CN" altLang="en-US" sz="4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76A340-F66D-377F-332C-098761E48AA6}"/>
              </a:ext>
            </a:extLst>
          </p:cNvPr>
          <p:cNvSpPr/>
          <p:nvPr/>
        </p:nvSpPr>
        <p:spPr>
          <a:xfrm>
            <a:off x="655788" y="1324287"/>
            <a:ext cx="11147521" cy="14378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DAF0F8-7D9C-E654-3DDC-44B08B3D9B3E}"/>
                  </a:ext>
                </a:extLst>
              </p:cNvPr>
              <p:cNvSpPr txBox="1"/>
              <p:nvPr/>
            </p:nvSpPr>
            <p:spPr>
              <a:xfrm>
                <a:off x="655789" y="1324287"/>
                <a:ext cx="1127335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Tucker’s Lemma: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be a triangulatio</a:t>
                </a:r>
                <a:r>
                  <a:rPr lang="en-US" altLang="zh-CN" sz="2000" dirty="0"/>
                  <a:t>n</a:t>
                </a:r>
                <a:r>
                  <a:rPr lang="zh-CN" altLang="en-US" sz="2000" dirty="0"/>
                  <a:t>. </a:t>
                </a: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,…,−2,−1,1,2,…,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be </a:t>
                </a:r>
                <a:r>
                  <a:rPr lang="zh-CN" altLang="en-US" sz="2000" dirty="0"/>
                  <a:t>a labeling such that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bounday</a:t>
                </a:r>
                <a:r>
                  <a:rPr lang="zh-CN" altLang="en-US" sz="2000" dirty="0"/>
                  <a:t>.  </a:t>
                </a: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contains a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complementary edge</a:t>
                </a:r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DAF0F8-7D9C-E654-3DDC-44B08B3D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9" y="1324287"/>
                <a:ext cx="11273356" cy="1323439"/>
              </a:xfrm>
              <a:prstGeom prst="rect">
                <a:avLst/>
              </a:prstGeom>
              <a:blipFill>
                <a:blip r:embed="rId3"/>
                <a:stretch>
                  <a:fillRect l="-595" t="-2304" r="-1028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AF4331EA-3E31-497A-F926-61FB77F92882}"/>
              </a:ext>
            </a:extLst>
          </p:cNvPr>
          <p:cNvGrpSpPr/>
          <p:nvPr/>
        </p:nvGrpSpPr>
        <p:grpSpPr>
          <a:xfrm>
            <a:off x="655788" y="5117909"/>
            <a:ext cx="10930784" cy="535819"/>
            <a:chOff x="630607" y="4853836"/>
            <a:chExt cx="10930784" cy="53581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3696E14-DCC2-EC47-0CD2-40A536DB9955}"/>
                </a:ext>
              </a:extLst>
            </p:cNvPr>
            <p:cNvSpPr/>
            <p:nvPr/>
          </p:nvSpPr>
          <p:spPr>
            <a:xfrm>
              <a:off x="630607" y="4853836"/>
              <a:ext cx="10930784" cy="53581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7A6E96E-AEBA-9991-0AF3-F27021D1A589}"/>
                    </a:ext>
                  </a:extLst>
                </p:cNvPr>
                <p:cNvSpPr txBox="1"/>
                <p:nvPr/>
              </p:nvSpPr>
              <p:spPr>
                <a:xfrm>
                  <a:off x="655789" y="4909844"/>
                  <a:ext cx="10830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For a tree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altLang="zh-CN" sz="2000" dirty="0"/>
                    <a:t> and edge (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),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,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altLang="zh-CN" sz="2000" dirty="0"/>
                    <a:t>.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7A6E96E-AEBA-9991-0AF3-F27021D1A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789" y="4909844"/>
                  <a:ext cx="1083009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619"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9D62CC-D5E5-B7C1-49BB-87320D094E56}"/>
                  </a:ext>
                </a:extLst>
              </p:cNvPr>
              <p:cNvSpPr txBox="1"/>
              <p:nvPr/>
            </p:nvSpPr>
            <p:spPr>
              <a:xfrm>
                <a:off x="655788" y="2841849"/>
                <a:ext cx="6711774" cy="1922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Labeling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(Tree indices)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C</a:t>
                </a:r>
                <a:r>
                  <a:rPr lang="zh-CN" altLang="en-US" sz="2000" dirty="0"/>
                  <a:t>omplementary edge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20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9D62CC-D5E5-B7C1-49BB-87320D094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8" y="2841849"/>
                <a:ext cx="6711774" cy="1922257"/>
              </a:xfrm>
              <a:prstGeom prst="rect">
                <a:avLst/>
              </a:prstGeom>
              <a:blipFill>
                <a:blip r:embed="rId5"/>
                <a:stretch>
                  <a:fillRect l="-817" b="-4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99588CA3-A55B-72DD-E32A-2BCA64364ADE}"/>
              </a:ext>
            </a:extLst>
          </p:cNvPr>
          <p:cNvSpPr/>
          <p:nvPr/>
        </p:nvSpPr>
        <p:spPr>
          <a:xfrm rot="5400000">
            <a:off x="7472947" y="575398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9E9383-7A49-82F2-2AE5-32B3D73B345F}"/>
                  </a:ext>
                </a:extLst>
              </p:cNvPr>
              <p:cNvSpPr txBox="1"/>
              <p:nvPr/>
            </p:nvSpPr>
            <p:spPr>
              <a:xfrm>
                <a:off x="6442834" y="6120102"/>
                <a:ext cx="2816791" cy="53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lower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9E9383-7A49-82F2-2AE5-32B3D73B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34" y="6120102"/>
                <a:ext cx="2816791" cy="538289"/>
              </a:xfrm>
              <a:prstGeom prst="rect">
                <a:avLst/>
              </a:prstGeom>
              <a:blipFill>
                <a:blip r:embed="rId6"/>
                <a:stretch>
                  <a:fillRect l="-2381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33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AB713-0911-51C4-7F9E-DAAA3432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3EA532F-EBF9-1137-DD1F-6F5307377C7D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274628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Summary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DB7621E-6225-3E82-34C9-D30CB3DBDA98}"/>
                  </a:ext>
                </a:extLst>
              </p:cNvPr>
              <p:cNvSpPr txBox="1"/>
              <p:nvPr/>
            </p:nvSpPr>
            <p:spPr>
              <a:xfrm>
                <a:off x="990473" y="1189912"/>
                <a:ext cx="10936456" cy="398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first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polynomial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/>
                  <a:t>lower bound of distortion for k-tree cover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Upper bound: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1600" dirty="0"/>
                  <a:t>[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MN07</a:t>
                </a:r>
                <a:r>
                  <a:rPr lang="en-US" altLang="zh-CN" sz="1600" dirty="0"/>
                  <a:t>,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ACE</a:t>
                </a:r>
                <a:r>
                  <a:rPr lang="en-US" altLang="zh-CN" sz="1600" baseline="30000" dirty="0">
                    <a:solidFill>
                      <a:schemeClr val="accent1"/>
                    </a:solidFill>
                  </a:rPr>
                  <a:t>+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18</a:t>
                </a:r>
                <a:r>
                  <a:rPr lang="en-US" altLang="zh-CN" sz="1600" dirty="0"/>
                  <a:t>,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BFN22</a:t>
                </a:r>
                <a:r>
                  <a:rPr lang="en-US" altLang="zh-CN" sz="1600" dirty="0"/>
                  <a:t>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Lower bound: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Give an alternative proof of the near-optimal lower bound for Ramsey tree cover </a:t>
                </a:r>
                <a:r>
                  <a:rPr lang="en-US" altLang="zh-CN" sz="1600" dirty="0"/>
                  <a:t>[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BLMN03</a:t>
                </a:r>
                <a:r>
                  <a:rPr lang="en-US" altLang="zh-CN" sz="1600" dirty="0"/>
                  <a:t>, 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BFN22</a:t>
                </a:r>
                <a:r>
                  <a:rPr lang="en-US" altLang="zh-CN" sz="1600" dirty="0"/>
                  <a:t>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Connect tree cover problems to combinatorial fixed-point theorems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Tree Covers for Euclidean Space: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r>
                  <a:rPr lang="en-US" altLang="zh-CN" sz="2000" dirty="0"/>
                  <a:t>: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DB7621E-6225-3E82-34C9-D30CB3DBD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3" y="1189912"/>
                <a:ext cx="10936456" cy="3984232"/>
              </a:xfrm>
              <a:prstGeom prst="rect">
                <a:avLst/>
              </a:prstGeom>
              <a:blipFill>
                <a:blip r:embed="rId3"/>
                <a:stretch>
                  <a:fillRect l="-501" t="-765" b="-1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53D6D20A-0A26-EA06-3FD2-F7F3F42913CA}"/>
              </a:ext>
            </a:extLst>
          </p:cNvPr>
          <p:cNvGrpSpPr/>
          <p:nvPr/>
        </p:nvGrpSpPr>
        <p:grpSpPr>
          <a:xfrm>
            <a:off x="3033876" y="5585730"/>
            <a:ext cx="5549148" cy="1094704"/>
            <a:chOff x="6477582" y="5705041"/>
            <a:chExt cx="5549148" cy="109470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07A5949A-F47B-95FA-3F78-60CF68BF0FCD}"/>
                </a:ext>
              </a:extLst>
            </p:cNvPr>
            <p:cNvSpPr/>
            <p:nvPr/>
          </p:nvSpPr>
          <p:spPr>
            <a:xfrm>
              <a:off x="6477582" y="5705041"/>
              <a:ext cx="5487400" cy="109470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F8B81E9-F2B0-9F33-887E-9D0EC90CB75F}"/>
                </a:ext>
              </a:extLst>
            </p:cNvPr>
            <p:cNvSpPr txBox="1"/>
            <p:nvPr/>
          </p:nvSpPr>
          <p:spPr>
            <a:xfrm>
              <a:off x="6539330" y="5833830"/>
              <a:ext cx="54874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/>
                <a:t>Thanks for listening!</a:t>
              </a:r>
              <a:endParaRPr lang="zh-CN" altLang="en-US" sz="4800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27886F2-4294-62E1-8BB3-CE7E4F285984}"/>
              </a:ext>
            </a:extLst>
          </p:cNvPr>
          <p:cNvSpPr txBox="1"/>
          <p:nvPr/>
        </p:nvSpPr>
        <p:spPr>
          <a:xfrm>
            <a:off x="927770" y="4136114"/>
            <a:ext cx="713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等线" panose="02010600030101010101" pitchFamily="2" charset="-122"/>
              <a:buChar char="–"/>
            </a:pPr>
            <a:r>
              <a:rPr lang="en-US" altLang="zh-CN" sz="1800" dirty="0"/>
              <a:t>1 tree: non-constant</a:t>
            </a:r>
          </a:p>
          <a:p>
            <a:pPr marL="1657350" lvl="3" indent="-285750">
              <a:buFont typeface="等线" panose="02010600030101010101" pitchFamily="2" charset="-122"/>
              <a:buChar char="–"/>
            </a:pPr>
            <a:r>
              <a:rPr lang="en-US" altLang="zh-CN" sz="1800" dirty="0"/>
              <a:t>2 trees: constant </a:t>
            </a:r>
            <a:r>
              <a:rPr lang="en-US" altLang="zh-CN" sz="1400" dirty="0"/>
              <a:t>[</a:t>
            </a:r>
            <a:r>
              <a:rPr lang="en-US" altLang="zh-CN" sz="1400" dirty="0">
                <a:solidFill>
                  <a:srgbClr val="0070C0"/>
                </a:solidFill>
              </a:rPr>
              <a:t>CTX25</a:t>
            </a:r>
            <a:r>
              <a:rPr lang="en-US" altLang="zh-CN" sz="1400" dirty="0"/>
              <a:t>,</a:t>
            </a:r>
            <a:r>
              <a:rPr lang="en-US" altLang="zh-CN" sz="1400" dirty="0">
                <a:solidFill>
                  <a:srgbClr val="0070C0"/>
                </a:solidFill>
              </a:rPr>
              <a:t>LMSZ25</a:t>
            </a:r>
            <a:r>
              <a:rPr lang="en-US" altLang="zh-CN" sz="1400" dirty="0"/>
              <a:t>,</a:t>
            </a:r>
            <a:r>
              <a:rPr lang="en-US" altLang="zh-CN" sz="1400" dirty="0">
                <a:solidFill>
                  <a:srgbClr val="0070C0"/>
                </a:solidFill>
              </a:rPr>
              <a:t>BKT25</a:t>
            </a:r>
            <a:r>
              <a:rPr lang="en-US" altLang="zh-CN" sz="1400" dirty="0"/>
              <a:t>]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CA3D77-436E-EA1B-A354-16478DC76039}"/>
              </a:ext>
            </a:extLst>
          </p:cNvPr>
          <p:cNvSpPr txBox="1"/>
          <p:nvPr/>
        </p:nvSpPr>
        <p:spPr>
          <a:xfrm>
            <a:off x="927770" y="4772734"/>
            <a:ext cx="713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等线" panose="02010600030101010101" pitchFamily="2" charset="-122"/>
              <a:buChar char="–"/>
            </a:pPr>
            <a:r>
              <a:rPr lang="en-US" altLang="zh-CN" sz="1800" dirty="0"/>
              <a:t>1 tree: non-constant</a:t>
            </a:r>
          </a:p>
          <a:p>
            <a:pPr marL="1657350" lvl="3" indent="-285750">
              <a:buFont typeface="等线" panose="02010600030101010101" pitchFamily="2" charset="-122"/>
              <a:buChar char="–"/>
            </a:pPr>
            <a:r>
              <a:rPr lang="en-US" altLang="zh-CN" dirty="0"/>
              <a:t>k</a:t>
            </a:r>
            <a:r>
              <a:rPr lang="en-US" altLang="zh-CN" sz="1800" dirty="0"/>
              <a:t>+1 trees: constant </a:t>
            </a:r>
            <a:r>
              <a:rPr lang="en-US" altLang="zh-CN" sz="1400" dirty="0"/>
              <a:t>[</a:t>
            </a:r>
            <a:r>
              <a:rPr lang="en-US" altLang="zh-CN" sz="1400" dirty="0">
                <a:solidFill>
                  <a:schemeClr val="accent5">
                    <a:lumMod val="75000"/>
                  </a:schemeClr>
                </a:solidFill>
              </a:rPr>
              <a:t>Chan98</a:t>
            </a:r>
            <a:r>
              <a:rPr lang="en-US" altLang="zh-CN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829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6E240998-B9E4-43D1-7689-72209870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00" y="3703460"/>
            <a:ext cx="2746801" cy="2611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CA5721E-0727-C2E2-3244-9A524258A35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15029" y="162838"/>
                <a:ext cx="6154455" cy="89828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5300" dirty="0"/>
                  <a:t>-Tree Cover </a:t>
                </a:r>
                <a:r>
                  <a:rPr lang="en-US" altLang="zh-CN" sz="3100" dirty="0"/>
                  <a:t>[</a:t>
                </a:r>
                <a:r>
                  <a:rPr lang="en-US" altLang="zh-CN" sz="3100" dirty="0">
                    <a:solidFill>
                      <a:schemeClr val="accent1"/>
                    </a:solidFill>
                  </a:rPr>
                  <a:t>GKR04</a:t>
                </a:r>
                <a:r>
                  <a:rPr lang="en-US" altLang="zh-CN" sz="3100" dirty="0"/>
                  <a:t>]</a:t>
                </a:r>
                <a:endParaRPr lang="zh-CN" altLang="en-US" sz="48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CA5721E-0727-C2E2-3244-9A524258A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15029" y="162838"/>
                <a:ext cx="6154455" cy="898285"/>
              </a:xfrm>
              <a:blipFill>
                <a:blip r:embed="rId4"/>
                <a:stretch>
                  <a:fillRect t="-6803" r="-1584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C16061C0-D50F-8760-77FF-7E7F16C24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8" y="3655997"/>
            <a:ext cx="2918630" cy="2857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DD26B4-66D6-A76C-0243-2B002EEAB846}"/>
                  </a:ext>
                </a:extLst>
              </p:cNvPr>
              <p:cNvSpPr txBox="1"/>
              <p:nvPr/>
            </p:nvSpPr>
            <p:spPr>
              <a:xfrm>
                <a:off x="5742206" y="6307039"/>
                <a:ext cx="451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DD26B4-66D6-A76C-0243-2B002EEAB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206" y="6307039"/>
                <a:ext cx="4510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1762E0-B726-1D20-1041-DBDFEB38FE5F}"/>
                  </a:ext>
                </a:extLst>
              </p:cNvPr>
              <p:cNvSpPr txBox="1"/>
              <p:nvPr/>
            </p:nvSpPr>
            <p:spPr>
              <a:xfrm>
                <a:off x="9063902" y="6302283"/>
                <a:ext cx="467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1762E0-B726-1D20-1041-DBDFEB38F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902" y="6302283"/>
                <a:ext cx="4675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25796182-E18B-8A19-E79D-E128734682B0}"/>
              </a:ext>
            </a:extLst>
          </p:cNvPr>
          <p:cNvGrpSpPr/>
          <p:nvPr/>
        </p:nvGrpSpPr>
        <p:grpSpPr>
          <a:xfrm>
            <a:off x="1077238" y="1409267"/>
            <a:ext cx="9989507" cy="2240379"/>
            <a:chOff x="407096" y="1402915"/>
            <a:chExt cx="9989507" cy="224037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025ED4F-FEDE-A341-2BC3-65599823E5EF}"/>
                </a:ext>
              </a:extLst>
            </p:cNvPr>
            <p:cNvSpPr/>
            <p:nvPr/>
          </p:nvSpPr>
          <p:spPr>
            <a:xfrm>
              <a:off x="407096" y="1402915"/>
              <a:ext cx="9989507" cy="179908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D4917283-2499-0607-B1DE-A06E5181BB2D}"/>
                    </a:ext>
                  </a:extLst>
                </p:cNvPr>
                <p:cNvSpPr txBox="1"/>
                <p:nvPr/>
              </p:nvSpPr>
              <p:spPr>
                <a:xfrm>
                  <a:off x="407096" y="1453019"/>
                  <a:ext cx="9979653" cy="1686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Input: A metric space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/>
                    <a:t> on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zh-CN" sz="2000" dirty="0"/>
                    <a:t> points</a:t>
                  </a:r>
                </a:p>
                <a:p>
                  <a:r>
                    <a:rPr lang="en-US" altLang="zh-CN" sz="2000" dirty="0"/>
                    <a:t>Output: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altLang="zh-CN" sz="2000" b="0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altLang="zh-CN" sz="20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000" dirty="0"/>
                    <a:t>of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 (edge-weighted) trees on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altLang="zh-CN" sz="2000" dirty="0"/>
                    <a:t>, </a:t>
                  </a:r>
                </a:p>
                <a:p>
                  <a:r>
                    <a:rPr lang="en-US" altLang="zh-CN" sz="2000" dirty="0"/>
                    <a:t>	</a:t>
                  </a:r>
                  <a:r>
                    <a:rPr lang="en-US" altLang="zh-CN" sz="2000" dirty="0" err="1"/>
                    <a:t>s.t.</a:t>
                  </a:r>
                  <a:r>
                    <a:rPr lang="en-US" altLang="zh-CN" sz="20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altLang="zh-CN" sz="2000" dirty="0"/>
                    <a:t>:</a:t>
                  </a:r>
                </a:p>
                <a:p>
                  <a:pPr marL="1257300" lvl="2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         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is a </a:t>
                  </a:r>
                  <a:r>
                    <a:rPr lang="en-US" altLang="zh-CN" sz="2000" dirty="0">
                      <a:solidFill>
                        <a:schemeClr val="accent1"/>
                      </a:solidFill>
                    </a:rPr>
                    <a:t>dominating tree</a:t>
                  </a:r>
                </a:p>
                <a:p>
                  <a:pPr marL="1257300" lvl="2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, </a:t>
                  </a:r>
                  <a:r>
                    <a:rPr lang="en-US" altLang="zh-CN" sz="2000" dirty="0" err="1"/>
                    <a:t>s.t.</a:t>
                  </a:r>
                  <a:r>
                    <a:rPr lang="en-US" altLang="zh-CN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00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D4917283-2499-0607-B1DE-A06E5181B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96" y="1453019"/>
                  <a:ext cx="9979653" cy="1686487"/>
                </a:xfrm>
                <a:prstGeom prst="rect">
                  <a:avLst/>
                </a:prstGeom>
                <a:blipFill>
                  <a:blip r:embed="rId8"/>
                  <a:stretch>
                    <a:fillRect l="-672" t="-1805" b="-39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箭头: 右 3">
              <a:extLst>
                <a:ext uri="{FF2B5EF4-FFF2-40B4-BE49-F238E27FC236}">
                  <a16:creationId xmlns:a16="http://schemas.microsoft.com/office/drawing/2014/main" id="{D11DDA54-FAF4-68EB-C086-58AC2D622A28}"/>
                </a:ext>
              </a:extLst>
            </p:cNvPr>
            <p:cNvSpPr/>
            <p:nvPr/>
          </p:nvSpPr>
          <p:spPr>
            <a:xfrm>
              <a:off x="5760013" y="2475901"/>
              <a:ext cx="381449" cy="19832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1C22520-C628-5747-4E53-A74D7719D6CB}"/>
                </a:ext>
              </a:extLst>
            </p:cNvPr>
            <p:cNvSpPr txBox="1"/>
            <p:nvPr/>
          </p:nvSpPr>
          <p:spPr>
            <a:xfrm>
              <a:off x="4133893" y="3273962"/>
              <a:ext cx="1963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distortion</a:t>
              </a:r>
              <a:r>
                <a:rPr lang="en-US" altLang="zh-CN" dirty="0"/>
                <a:t>/stretch</a:t>
              </a:r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D59C304-E59D-9110-6FA0-B4B55ADC44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081" y="3043470"/>
              <a:ext cx="0" cy="26155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58EBF6E7-9C7A-D8AF-CFB4-1EBFEF259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14" y="3738341"/>
            <a:ext cx="2619340" cy="25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104A-AAAA-E96E-98C1-EF7E560B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E0AD50B-3662-BBE7-C8FD-CA1CA627B085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612940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/>
              <a:t>Previous Work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BCB48EFE-EB72-C17B-31B5-F313955F31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68953" y="1320914"/>
              <a:ext cx="8127999" cy="4002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21892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3379074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6450849"/>
                        </a:ext>
                      </a:extLst>
                    </a:gridCol>
                  </a:tblGrid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Reference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Number of trees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Distortion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7378009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6595667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Gup01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886718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001892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999560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MN07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ACE</a:t>
                          </a:r>
                          <a:r>
                            <a:rPr lang="en-US" altLang="zh-CN" baseline="30000" dirty="0">
                              <a:solidFill>
                                <a:schemeClr val="accent1"/>
                              </a:solidFill>
                            </a:rPr>
                            <a:t>+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741859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k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37348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2881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222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BCB48EFE-EB72-C17B-31B5-F313955F31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448405"/>
                  </p:ext>
                </p:extLst>
              </p:nvPr>
            </p:nvGraphicFramePr>
            <p:xfrm>
              <a:off x="1768953" y="1320914"/>
              <a:ext cx="8127999" cy="4002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21892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3379074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6450849"/>
                        </a:ext>
                      </a:extLst>
                    </a:gridCol>
                  </a:tblGrid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Reference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Number of trees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Distortion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7378009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102857" r="-101408" b="-7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857" r="-935" b="-7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595667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Gup01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202857" r="-101408" b="-6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2857" r="-935" b="-6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86718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302857" r="-101408" b="-5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2857" r="-935" b="-5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001892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391667" r="-101408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91667" r="-935" b="-4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4999560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MN07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ACE</a:t>
                          </a:r>
                          <a:r>
                            <a:rPr lang="en-US" altLang="zh-CN" baseline="30000" dirty="0">
                              <a:solidFill>
                                <a:schemeClr val="accent1"/>
                              </a:solidFill>
                            </a:rPr>
                            <a:t>+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505714" r="-101408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05714" r="-935" b="-3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41859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605714" r="-101408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605714" r="-935" b="-2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7348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705714" r="-101408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705714" r="-935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881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805714" r="-10140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805714" r="-935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2227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DB26547-C467-4E2D-E53B-F8FDDE4107EF}"/>
                  </a:ext>
                </a:extLst>
              </p:cNvPr>
              <p:cNvSpPr txBox="1"/>
              <p:nvPr/>
            </p:nvSpPr>
            <p:spPr>
              <a:xfrm>
                <a:off x="687695" y="5617944"/>
                <a:ext cx="108166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“Is there a better lower bound? Or perhaps there exists a tree cover with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1600" dirty="0"/>
                  <a:t> trees and distortion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? What can one say about a tree cover with only 2 trees?” – Bartal, </a:t>
                </a:r>
                <a:r>
                  <a:rPr lang="en-US" altLang="zh-CN" sz="1600" dirty="0" err="1"/>
                  <a:t>Fandina</a:t>
                </a:r>
                <a:r>
                  <a:rPr lang="en-US" altLang="zh-CN" sz="1600" dirty="0"/>
                  <a:t>, and Neiman in [BFN22].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“A very interesting open question: what is the smallest stretch achieved with 2 trees?” – Le (at Sublinear Graph Simplification workshop 2024)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DB26547-C467-4E2D-E53B-F8FDDE41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95" y="5617944"/>
                <a:ext cx="10816609" cy="1077218"/>
              </a:xfrm>
              <a:prstGeom prst="rect">
                <a:avLst/>
              </a:prstGeom>
              <a:blipFill>
                <a:blip r:embed="rId4"/>
                <a:stretch>
                  <a:fillRect l="-235" t="-1163" r="-117" b="-5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2AF082-1FBF-5068-E7B4-3958D1825847}"/>
              </a:ext>
            </a:extLst>
          </p:cNvPr>
          <p:cNvGrpSpPr/>
          <p:nvPr/>
        </p:nvGrpSpPr>
        <p:grpSpPr>
          <a:xfrm>
            <a:off x="1768953" y="4436656"/>
            <a:ext cx="8127999" cy="1295910"/>
            <a:chOff x="1768953" y="4504392"/>
            <a:chExt cx="8127999" cy="129591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17EC785-8724-489E-C91B-C32B12677CC0}"/>
                </a:ext>
              </a:extLst>
            </p:cNvPr>
            <p:cNvGrpSpPr/>
            <p:nvPr/>
          </p:nvGrpSpPr>
          <p:grpSpPr>
            <a:xfrm>
              <a:off x="1768953" y="4504392"/>
              <a:ext cx="8127999" cy="1295910"/>
              <a:chOff x="1768953" y="4504392"/>
              <a:chExt cx="8127999" cy="1295910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2F61003B-C2C6-D6A2-F80E-5CF13F8AC673}"/>
                  </a:ext>
                </a:extLst>
              </p:cNvPr>
              <p:cNvSpPr/>
              <p:nvPr/>
            </p:nvSpPr>
            <p:spPr>
              <a:xfrm>
                <a:off x="1768953" y="4505431"/>
                <a:ext cx="8127999" cy="1294871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0E397EBD-DC7A-9177-53C9-52D8F5F33A84}"/>
                      </a:ext>
                    </a:extLst>
                  </p:cNvPr>
                  <p:cNvSpPr txBox="1"/>
                  <p:nvPr/>
                </p:nvSpPr>
                <p:spPr>
                  <a:xfrm>
                    <a:off x="2046691" y="4504392"/>
                    <a:ext cx="7404784" cy="73135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rgbClr val="FF0000"/>
                        </a:solidFill>
                      </a:rPr>
                      <a:t>Our Result:</a:t>
                    </a:r>
                    <a:r>
                      <a:rPr lang="en-US" altLang="zh-CN" sz="2800" b="1" dirty="0">
                        <a:solidFill>
                          <a:srgbClr val="FF0000"/>
                        </a:solidFill>
                      </a:rPr>
                      <a:t>                  </a:t>
                    </a:r>
                    <a14:m>
                      <m:oMath xmlns:m="http://schemas.openxmlformats.org/officeDocument/2006/math"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lang="en-US" altLang="zh-CN" sz="2800" dirty="0"/>
                      <a:t>                     </a:t>
                    </a:r>
                    <a14:m>
                      <m:oMath xmlns:m="http://schemas.openxmlformats.org/officeDocument/2006/math"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</m:e>
                        </m:d>
                      </m:oMath>
                    </a14:m>
                    <a:r>
                      <a:rPr lang="en-US" altLang="zh-CN" dirty="0"/>
                      <a:t> </a:t>
                    </a:r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0E397EBD-DC7A-9177-53C9-52D8F5F33A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691" y="4504392"/>
                    <a:ext cx="7404784" cy="7313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15" b="-2203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38FD62-7EC5-E742-13A6-4BF47C55FB13}"/>
                </a:ext>
              </a:extLst>
            </p:cNvPr>
            <p:cNvSpPr txBox="1"/>
            <p:nvPr/>
          </p:nvSpPr>
          <p:spPr>
            <a:xfrm>
              <a:off x="2408585" y="5215495"/>
              <a:ext cx="721062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</a:rPr>
                <a:t>connection to combinatorial fixed-point theorems</a:t>
              </a:r>
              <a:endParaRPr lang="zh-CN" altLang="en-US" sz="24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E6172-AF51-35B1-D2EB-3971CE55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2388E09-50CB-2134-C669-8489C83FF2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sz="4800" dirty="0"/>
                  <a:t>k = 1: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2388E09-50CB-2134-C669-8489C83F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  <a:blipFill>
                <a:blip r:embed="rId3"/>
                <a:stretch>
                  <a:fillRect l="-2530" t="-6803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0395018-986C-5DC8-AD23-E5CF0277B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3" t="4405" r="28547" b="5208"/>
          <a:stretch>
            <a:fillRect/>
          </a:stretch>
        </p:blipFill>
        <p:spPr>
          <a:xfrm>
            <a:off x="4254217" y="2713940"/>
            <a:ext cx="3136006" cy="37541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ADE188-D7EB-32A3-75D4-E74FD561F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84" y="2713940"/>
            <a:ext cx="3046688" cy="3835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CE0AAD-9580-A260-6BE7-4ADCB3636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1" y="3142445"/>
            <a:ext cx="2543346" cy="246404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76E5D9B-1914-C642-95CF-B99E87F792DD}"/>
              </a:ext>
            </a:extLst>
          </p:cNvPr>
          <p:cNvSpPr txBox="1"/>
          <p:nvPr/>
        </p:nvSpPr>
        <p:spPr>
          <a:xfrm>
            <a:off x="8789793" y="427314"/>
            <a:ext cx="304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 to [</a:t>
            </a:r>
            <a:r>
              <a:rPr lang="en-US" altLang="zh-CN" dirty="0">
                <a:solidFill>
                  <a:schemeClr val="accent1"/>
                </a:solidFill>
              </a:rPr>
              <a:t>RR98</a:t>
            </a:r>
            <a:r>
              <a:rPr lang="en-US" altLang="zh-CN" dirty="0"/>
              <a:t>] and [</a:t>
            </a:r>
            <a:r>
              <a:rPr lang="en-US" altLang="zh-CN" dirty="0">
                <a:solidFill>
                  <a:schemeClr val="accent1"/>
                </a:solidFill>
              </a:rPr>
              <a:t>Gup01</a:t>
            </a:r>
            <a:r>
              <a:rPr lang="en-US" altLang="zh-CN" dirty="0"/>
              <a:t>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5BBD8B-8158-000F-7297-36FFA854EFED}"/>
                  </a:ext>
                </a:extLst>
              </p:cNvPr>
              <p:cNvSpPr txBox="1"/>
              <p:nvPr/>
            </p:nvSpPr>
            <p:spPr>
              <a:xfrm>
                <a:off x="723723" y="1126073"/>
                <a:ext cx="481554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an n-cycle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(0,1,…,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−1,0)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5BBD8B-8158-000F-7297-36FFA854E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3" y="1126073"/>
                <a:ext cx="4815549" cy="1015663"/>
              </a:xfrm>
              <a:prstGeom prst="rect">
                <a:avLst/>
              </a:prstGeom>
              <a:blipFill>
                <a:blip r:embed="rId7"/>
                <a:stretch>
                  <a:fillRect l="-1392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7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EBA22-080B-BFA2-AAFC-EE55FD42F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>
            <a:extLst>
              <a:ext uri="{FF2B5EF4-FFF2-40B4-BE49-F238E27FC236}">
                <a16:creationId xmlns:a16="http://schemas.microsoft.com/office/drawing/2014/main" id="{ACD16D72-168E-4CB5-BC6E-C9A8862C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61" y="2942029"/>
            <a:ext cx="2543346" cy="24640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1D5E34-12DA-9AA0-3F60-BAF5A3FD6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"/>
          <a:stretch>
            <a:fillRect/>
          </a:stretch>
        </p:blipFill>
        <p:spPr>
          <a:xfrm>
            <a:off x="3998591" y="2943732"/>
            <a:ext cx="4140485" cy="3790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759314-646B-2F09-BC27-ED0FA5F05AC4}"/>
                  </a:ext>
                </a:extLst>
              </p:cNvPr>
              <p:cNvSpPr txBox="1"/>
              <p:nvPr/>
            </p:nvSpPr>
            <p:spPr>
              <a:xfrm>
                <a:off x="723723" y="1126073"/>
                <a:ext cx="658776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an n-cycle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(0,1,…,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−1,0)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path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20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/>
                  <a:t>, examined on the cycle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zh-CN" sz="2000" dirty="0"/>
                  <a:t> is a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good edge</a:t>
                </a:r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iff</a:t>
                </a:r>
                <a:r>
                  <a:rPr lang="en-US" altLang="zh-CN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clockwise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759314-646B-2F09-BC27-ED0FA5F05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3" y="1126073"/>
                <a:ext cx="6587765" cy="1631216"/>
              </a:xfrm>
              <a:prstGeom prst="rect">
                <a:avLst/>
              </a:prstGeom>
              <a:blipFill>
                <a:blip r:embed="rId5"/>
                <a:stretch>
                  <a:fillRect l="-1019" t="-2247" r="-278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3850A355-20CA-D5B8-1892-1BF472FEAB54}"/>
              </a:ext>
            </a:extLst>
          </p:cNvPr>
          <p:cNvSpPr txBox="1"/>
          <p:nvPr/>
        </p:nvSpPr>
        <p:spPr>
          <a:xfrm>
            <a:off x="9030247" y="457483"/>
            <a:ext cx="304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 to [</a:t>
            </a:r>
            <a:r>
              <a:rPr lang="en-US" altLang="zh-CN" dirty="0">
                <a:solidFill>
                  <a:schemeClr val="accent1"/>
                </a:solidFill>
              </a:rPr>
              <a:t>RR98</a:t>
            </a:r>
            <a:r>
              <a:rPr lang="en-US" altLang="zh-CN" dirty="0"/>
              <a:t>] and [</a:t>
            </a:r>
            <a:r>
              <a:rPr lang="en-US" altLang="zh-CN" dirty="0">
                <a:solidFill>
                  <a:schemeClr val="accent1"/>
                </a:solidFill>
              </a:rPr>
              <a:t>Gup01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AC3D104A-35EA-4E44-A213-702598A06D5A}"/>
              </a:ext>
            </a:extLst>
          </p:cNvPr>
          <p:cNvSpPr/>
          <p:nvPr/>
        </p:nvSpPr>
        <p:spPr>
          <a:xfrm>
            <a:off x="5777787" y="2471762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072F87-8C8F-0058-29E3-D5A71D07196A}"/>
                  </a:ext>
                </a:extLst>
              </p:cNvPr>
              <p:cNvSpPr txBox="1"/>
              <p:nvPr/>
            </p:nvSpPr>
            <p:spPr>
              <a:xfrm>
                <a:off x="6266329" y="2386259"/>
                <a:ext cx="2860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#(</m:t>
                      </m:r>
                      <m:r>
                        <m:rPr>
                          <m:sty m:val="p"/>
                        </m:rP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+1)=#(</m:t>
                      </m:r>
                      <m:r>
                        <m:rPr>
                          <m:sty m:val="p"/>
                        </m:rP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+1,</m:t>
                      </m:r>
                      <m:r>
                        <m:rPr>
                          <m:sty m:val="p"/>
                        </m:rP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072F87-8C8F-0058-29E3-D5A71D07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29" y="2386259"/>
                <a:ext cx="286007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2CDFD00-4387-740D-3D89-7FC6ED11C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3" y="3065065"/>
            <a:ext cx="2887326" cy="3634435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6560DBC-8410-0D8B-B136-D17009F0F478}"/>
              </a:ext>
            </a:extLst>
          </p:cNvPr>
          <p:cNvCxnSpPr/>
          <p:nvPr/>
        </p:nvCxnSpPr>
        <p:spPr>
          <a:xfrm>
            <a:off x="2100396" y="3313929"/>
            <a:ext cx="0" cy="720000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BD10F16-7FDD-BCAE-2F4C-2BAE2BF74C78}"/>
              </a:ext>
            </a:extLst>
          </p:cNvPr>
          <p:cNvCxnSpPr>
            <a:cxnSpLocks/>
          </p:cNvCxnSpPr>
          <p:nvPr/>
        </p:nvCxnSpPr>
        <p:spPr>
          <a:xfrm flipH="1" flipV="1">
            <a:off x="1779424" y="5044108"/>
            <a:ext cx="361677" cy="345553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48E30FC-A61B-CF4A-7000-974C316C25A3}"/>
              </a:ext>
            </a:extLst>
          </p:cNvPr>
          <p:cNvGrpSpPr/>
          <p:nvPr/>
        </p:nvGrpSpPr>
        <p:grpSpPr>
          <a:xfrm>
            <a:off x="1692537" y="5124941"/>
            <a:ext cx="571630" cy="968864"/>
            <a:chOff x="1692537" y="5124941"/>
            <a:chExt cx="571630" cy="968864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8F3540A-D6EB-2590-D139-CD06675DCC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2537" y="5124941"/>
              <a:ext cx="571630" cy="50000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F250196-3F09-5CD8-A24E-F7627FC94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3375" y="5666881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3AF9FFB-5B5D-2291-A1FF-201A5FF05529}"/>
              </a:ext>
            </a:extLst>
          </p:cNvPr>
          <p:cNvGrpSpPr/>
          <p:nvPr/>
        </p:nvGrpSpPr>
        <p:grpSpPr>
          <a:xfrm>
            <a:off x="2100396" y="4162282"/>
            <a:ext cx="321315" cy="1008167"/>
            <a:chOff x="2100396" y="4162282"/>
            <a:chExt cx="321315" cy="1008167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E736A15-DE17-CDC3-EF25-81143B5C7514}"/>
                </a:ext>
              </a:extLst>
            </p:cNvPr>
            <p:cNvCxnSpPr/>
            <p:nvPr/>
          </p:nvCxnSpPr>
          <p:spPr>
            <a:xfrm>
              <a:off x="2100396" y="4162282"/>
              <a:ext cx="0" cy="720000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0EEF7AE2-CBB0-8DB0-82DC-185C722EAE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6623" y="4875831"/>
              <a:ext cx="315088" cy="294618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6846D6F-14BA-E888-160D-44926F3AB49E}"/>
              </a:ext>
            </a:extLst>
          </p:cNvPr>
          <p:cNvGrpSpPr/>
          <p:nvPr/>
        </p:nvGrpSpPr>
        <p:grpSpPr>
          <a:xfrm>
            <a:off x="1248644" y="5231923"/>
            <a:ext cx="729708" cy="722092"/>
            <a:chOff x="1248644" y="5231923"/>
            <a:chExt cx="729708" cy="722092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9A1F1A3-2492-DF36-7818-ED067C47BA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644" y="5239957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54C51B1-DD4D-2764-850E-AAD6259AD3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9436" y="5231923"/>
              <a:ext cx="338916" cy="28713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8B1D1F6-CB7E-1647-AE8F-2368E0F665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992" y="5527091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B0CABAF-5DCF-075C-845B-2C89B292AAC4}"/>
              </a:ext>
            </a:extLst>
          </p:cNvPr>
          <p:cNvGrpSpPr/>
          <p:nvPr/>
        </p:nvGrpSpPr>
        <p:grpSpPr>
          <a:xfrm>
            <a:off x="1050135" y="4522282"/>
            <a:ext cx="2451462" cy="1504385"/>
            <a:chOff x="1050135" y="4522282"/>
            <a:chExt cx="2451462" cy="1504385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86A1C80-35BE-0D2E-A6C3-AA255E793C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0135" y="4522282"/>
              <a:ext cx="910127" cy="867379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133460CA-DCC2-C632-5D9D-DD3D7FC076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0262" y="4530828"/>
              <a:ext cx="1541335" cy="1495839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F9AF64B-B14D-A071-085A-0930D71BEAF5}"/>
              </a:ext>
            </a:extLst>
          </p:cNvPr>
          <p:cNvCxnSpPr/>
          <p:nvPr/>
        </p:nvCxnSpPr>
        <p:spPr>
          <a:xfrm>
            <a:off x="2100396" y="3313929"/>
            <a:ext cx="0" cy="72000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72FD684-E678-6FBD-1A8B-83A08DBD4CA7}"/>
              </a:ext>
            </a:extLst>
          </p:cNvPr>
          <p:cNvGrpSpPr/>
          <p:nvPr/>
        </p:nvGrpSpPr>
        <p:grpSpPr>
          <a:xfrm>
            <a:off x="2098800" y="4161600"/>
            <a:ext cx="321315" cy="1008167"/>
            <a:chOff x="2100396" y="4162282"/>
            <a:chExt cx="321315" cy="1008167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2A64BCFE-1DE1-A37D-CE61-FF9FBAFF2226}"/>
                </a:ext>
              </a:extLst>
            </p:cNvPr>
            <p:cNvCxnSpPr/>
            <p:nvPr/>
          </p:nvCxnSpPr>
          <p:spPr>
            <a:xfrm>
              <a:off x="2100396" y="4162282"/>
              <a:ext cx="0" cy="72000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55FDD30D-88CE-8197-F0C9-4EF19AC01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6623" y="4875831"/>
              <a:ext cx="315088" cy="294618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DEE94943-4612-CBB6-64EF-F74654FFB0E7}"/>
              </a:ext>
            </a:extLst>
          </p:cNvPr>
          <p:cNvCxnSpPr>
            <a:cxnSpLocks/>
          </p:cNvCxnSpPr>
          <p:nvPr/>
        </p:nvCxnSpPr>
        <p:spPr>
          <a:xfrm flipH="1" flipV="1">
            <a:off x="1778400" y="5043600"/>
            <a:ext cx="361677" cy="34555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D250F74-6819-AB70-3499-9996290437BB}"/>
              </a:ext>
            </a:extLst>
          </p:cNvPr>
          <p:cNvGrpSpPr/>
          <p:nvPr/>
        </p:nvGrpSpPr>
        <p:grpSpPr>
          <a:xfrm>
            <a:off x="1692000" y="5126400"/>
            <a:ext cx="571630" cy="968864"/>
            <a:chOff x="1692537" y="5124941"/>
            <a:chExt cx="571630" cy="968864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EC6424C4-EC5C-104B-F333-01D576745B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2537" y="5124941"/>
              <a:ext cx="571630" cy="50000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F5A82ADF-2595-2017-A6FD-7270D5FE4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3375" y="5666881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0A76018-7AAD-CA52-1834-253F66F20F5A}"/>
              </a:ext>
            </a:extLst>
          </p:cNvPr>
          <p:cNvGrpSpPr/>
          <p:nvPr/>
        </p:nvGrpSpPr>
        <p:grpSpPr>
          <a:xfrm>
            <a:off x="1249200" y="5230800"/>
            <a:ext cx="729708" cy="722092"/>
            <a:chOff x="1248644" y="5231923"/>
            <a:chExt cx="729708" cy="722092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2E55A4A-47A1-ED4F-496E-4877D7C29C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644" y="5239957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3C75146-A3AE-315A-1C73-D8F93FD219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9436" y="5231923"/>
              <a:ext cx="338916" cy="28713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5BE3BA4-3272-F62E-7B4C-037D780CC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992" y="5527091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F0E5953-E854-110D-4C87-A410C3C406DB}"/>
              </a:ext>
            </a:extLst>
          </p:cNvPr>
          <p:cNvGrpSpPr/>
          <p:nvPr/>
        </p:nvGrpSpPr>
        <p:grpSpPr>
          <a:xfrm>
            <a:off x="2278615" y="3313929"/>
            <a:ext cx="1306749" cy="2507751"/>
            <a:chOff x="2278615" y="3313929"/>
            <a:chExt cx="1306749" cy="250775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847DC26-6DE6-9893-458A-443DF35A0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8615" y="4556673"/>
              <a:ext cx="1306749" cy="1265007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C9BDF79-E593-DF27-74B0-6824F49D2651}"/>
                </a:ext>
              </a:extLst>
            </p:cNvPr>
            <p:cNvCxnSpPr>
              <a:cxnSpLocks/>
            </p:cNvCxnSpPr>
            <p:nvPr/>
          </p:nvCxnSpPr>
          <p:spPr>
            <a:xfrm>
              <a:off x="2296066" y="3313929"/>
              <a:ext cx="0" cy="1207671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D53F01C-67DC-244B-F5D1-6FB7AC528B05}"/>
              </a:ext>
            </a:extLst>
          </p:cNvPr>
          <p:cNvGrpSpPr/>
          <p:nvPr/>
        </p:nvGrpSpPr>
        <p:grpSpPr>
          <a:xfrm>
            <a:off x="1051200" y="4521600"/>
            <a:ext cx="2451462" cy="1504385"/>
            <a:chOff x="1050135" y="4522282"/>
            <a:chExt cx="2451462" cy="1504385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AD5ABB5-8D89-25C8-F33E-65F5F3AE79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0135" y="4522282"/>
              <a:ext cx="910127" cy="867379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8A311D90-D698-BF27-645A-21DD21F25C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0262" y="4530828"/>
              <a:ext cx="1541335" cy="1495839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弧形 70">
            <a:extLst>
              <a:ext uri="{FF2B5EF4-FFF2-40B4-BE49-F238E27FC236}">
                <a16:creationId xmlns:a16="http://schemas.microsoft.com/office/drawing/2014/main" id="{371CC669-B8AB-63F7-4013-517AB3DD9D9B}"/>
              </a:ext>
            </a:extLst>
          </p:cNvPr>
          <p:cNvSpPr/>
          <p:nvPr/>
        </p:nvSpPr>
        <p:spPr>
          <a:xfrm>
            <a:off x="8663591" y="2916877"/>
            <a:ext cx="2520000" cy="2520000"/>
          </a:xfrm>
          <a:prstGeom prst="arc">
            <a:avLst>
              <a:gd name="adj1" fmla="val 16200000"/>
              <a:gd name="adj2" fmla="val 19335382"/>
            </a:avLst>
          </a:prstGeom>
          <a:ln w="19050">
            <a:solidFill>
              <a:schemeClr val="accent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EA32DD2-6D29-5FF8-51C3-2847A49C0FD3}"/>
              </a:ext>
            </a:extLst>
          </p:cNvPr>
          <p:cNvGrpSpPr/>
          <p:nvPr/>
        </p:nvGrpSpPr>
        <p:grpSpPr>
          <a:xfrm>
            <a:off x="8581334" y="2833375"/>
            <a:ext cx="2700000" cy="2700000"/>
            <a:chOff x="8557743" y="3588498"/>
            <a:chExt cx="2700000" cy="2700000"/>
          </a:xfrm>
        </p:grpSpPr>
        <p:sp>
          <p:nvSpPr>
            <p:cNvPr id="73" name="弧形 72">
              <a:extLst>
                <a:ext uri="{FF2B5EF4-FFF2-40B4-BE49-F238E27FC236}">
                  <a16:creationId xmlns:a16="http://schemas.microsoft.com/office/drawing/2014/main" id="{0E123175-AEB8-5D31-0B37-6693F87AC2E0}"/>
                </a:ext>
              </a:extLst>
            </p:cNvPr>
            <p:cNvSpPr/>
            <p:nvPr/>
          </p:nvSpPr>
          <p:spPr>
            <a:xfrm>
              <a:off x="8640000" y="3672000"/>
              <a:ext cx="2520000" cy="2520000"/>
            </a:xfrm>
            <a:prstGeom prst="arc">
              <a:avLst>
                <a:gd name="adj1" fmla="val 19337600"/>
                <a:gd name="adj2" fmla="val 3715059"/>
              </a:avLst>
            </a:prstGeom>
            <a:ln w="19050">
              <a:solidFill>
                <a:schemeClr val="accent2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弧形 73">
              <a:extLst>
                <a:ext uri="{FF2B5EF4-FFF2-40B4-BE49-F238E27FC236}">
                  <a16:creationId xmlns:a16="http://schemas.microsoft.com/office/drawing/2014/main" id="{C9DAA029-EDB5-6B04-FFA6-A950FCFAF61E}"/>
                </a:ext>
              </a:extLst>
            </p:cNvPr>
            <p:cNvSpPr/>
            <p:nvPr/>
          </p:nvSpPr>
          <p:spPr>
            <a:xfrm>
              <a:off x="8557743" y="3588498"/>
              <a:ext cx="2700000" cy="270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0" name="弧形 79">
            <a:extLst>
              <a:ext uri="{FF2B5EF4-FFF2-40B4-BE49-F238E27FC236}">
                <a16:creationId xmlns:a16="http://schemas.microsoft.com/office/drawing/2014/main" id="{BDBAF25C-89F9-54A1-E0FD-FF63ACEF1DDF}"/>
              </a:ext>
            </a:extLst>
          </p:cNvPr>
          <p:cNvSpPr/>
          <p:nvPr/>
        </p:nvSpPr>
        <p:spPr>
          <a:xfrm>
            <a:off x="8744073" y="2986110"/>
            <a:ext cx="2340000" cy="2340000"/>
          </a:xfrm>
          <a:prstGeom prst="arc">
            <a:avLst>
              <a:gd name="adj1" fmla="val 751287"/>
              <a:gd name="adj2" fmla="val 3679142"/>
            </a:avLst>
          </a:prstGeom>
          <a:ln w="19050">
            <a:solidFill>
              <a:schemeClr val="accent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11365528-06CE-C457-6959-DCEDC8DFBA73}"/>
              </a:ext>
            </a:extLst>
          </p:cNvPr>
          <p:cNvGrpSpPr/>
          <p:nvPr/>
        </p:nvGrpSpPr>
        <p:grpSpPr>
          <a:xfrm>
            <a:off x="8834073" y="3046477"/>
            <a:ext cx="2160000" cy="2160000"/>
            <a:chOff x="8810482" y="3801600"/>
            <a:chExt cx="2160000" cy="2160000"/>
          </a:xfrm>
        </p:grpSpPr>
        <p:sp>
          <p:nvSpPr>
            <p:cNvPr id="82" name="弧形 81">
              <a:extLst>
                <a:ext uri="{FF2B5EF4-FFF2-40B4-BE49-F238E27FC236}">
                  <a16:creationId xmlns:a16="http://schemas.microsoft.com/office/drawing/2014/main" id="{8302EE2F-3821-0313-5774-952AD6929FCD}"/>
                </a:ext>
              </a:extLst>
            </p:cNvPr>
            <p:cNvSpPr/>
            <p:nvPr/>
          </p:nvSpPr>
          <p:spPr>
            <a:xfrm>
              <a:off x="8810482" y="3801600"/>
              <a:ext cx="2160000" cy="216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2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弧形 82">
              <a:extLst>
                <a:ext uri="{FF2B5EF4-FFF2-40B4-BE49-F238E27FC236}">
                  <a16:creationId xmlns:a16="http://schemas.microsoft.com/office/drawing/2014/main" id="{57D9CA09-7645-AC13-2383-B75C46716C2E}"/>
                </a:ext>
              </a:extLst>
            </p:cNvPr>
            <p:cNvSpPr/>
            <p:nvPr/>
          </p:nvSpPr>
          <p:spPr>
            <a:xfrm>
              <a:off x="8990482" y="3939430"/>
              <a:ext cx="1800000" cy="1800000"/>
            </a:xfrm>
            <a:prstGeom prst="arc">
              <a:avLst>
                <a:gd name="adj1" fmla="val 827771"/>
                <a:gd name="adj2" fmla="val 6871054"/>
              </a:avLst>
            </a:prstGeom>
            <a:ln w="1905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D80E7AD-93C1-4B40-DD6C-493546A473C2}"/>
              </a:ext>
            </a:extLst>
          </p:cNvPr>
          <p:cNvGrpSpPr/>
          <p:nvPr/>
        </p:nvGrpSpPr>
        <p:grpSpPr>
          <a:xfrm>
            <a:off x="8472217" y="2737335"/>
            <a:ext cx="3060000" cy="3060000"/>
            <a:chOff x="8448626" y="3492458"/>
            <a:chExt cx="3060000" cy="3060000"/>
          </a:xfrm>
        </p:grpSpPr>
        <p:sp>
          <p:nvSpPr>
            <p:cNvPr id="89" name="弧形 88">
              <a:extLst>
                <a:ext uri="{FF2B5EF4-FFF2-40B4-BE49-F238E27FC236}">
                  <a16:creationId xmlns:a16="http://schemas.microsoft.com/office/drawing/2014/main" id="{BBC6FF39-FF00-6707-BB02-4EC223784219}"/>
                </a:ext>
              </a:extLst>
            </p:cNvPr>
            <p:cNvSpPr/>
            <p:nvPr/>
          </p:nvSpPr>
          <p:spPr>
            <a:xfrm>
              <a:off x="8448626" y="3492458"/>
              <a:ext cx="3060000" cy="3060000"/>
            </a:xfrm>
            <a:prstGeom prst="arc">
              <a:avLst>
                <a:gd name="adj1" fmla="val 827771"/>
                <a:gd name="adj2" fmla="val 10248867"/>
              </a:avLst>
            </a:prstGeom>
            <a:ln w="1905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0" name="弧形 89">
              <a:extLst>
                <a:ext uri="{FF2B5EF4-FFF2-40B4-BE49-F238E27FC236}">
                  <a16:creationId xmlns:a16="http://schemas.microsoft.com/office/drawing/2014/main" id="{0C42162A-180D-62F8-AFD2-5C3601EE8E7B}"/>
                </a:ext>
              </a:extLst>
            </p:cNvPr>
            <p:cNvSpPr/>
            <p:nvPr/>
          </p:nvSpPr>
          <p:spPr>
            <a:xfrm>
              <a:off x="8526618" y="3515289"/>
              <a:ext cx="2880000" cy="2880000"/>
            </a:xfrm>
            <a:prstGeom prst="arc">
              <a:avLst>
                <a:gd name="adj1" fmla="val 827771"/>
                <a:gd name="adj2" fmla="val 7318251"/>
              </a:avLst>
            </a:pr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5" name="弧形 94">
            <a:extLst>
              <a:ext uri="{FF2B5EF4-FFF2-40B4-BE49-F238E27FC236}">
                <a16:creationId xmlns:a16="http://schemas.microsoft.com/office/drawing/2014/main" id="{0C4AEB4C-9431-8AAF-861F-B8C147C1E92C}"/>
              </a:ext>
            </a:extLst>
          </p:cNvPr>
          <p:cNvSpPr/>
          <p:nvPr/>
        </p:nvSpPr>
        <p:spPr>
          <a:xfrm>
            <a:off x="9211334" y="3435766"/>
            <a:ext cx="1440000" cy="1440000"/>
          </a:xfrm>
          <a:prstGeom prst="arc">
            <a:avLst>
              <a:gd name="adj1" fmla="val 12738826"/>
              <a:gd name="adj2" fmla="val 10140843"/>
            </a:avLst>
          </a:prstGeom>
          <a:ln w="19050">
            <a:solidFill>
              <a:schemeClr val="accent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3B6DFF8-893F-7D27-F6E1-83CE2F2A671F}"/>
              </a:ext>
            </a:extLst>
          </p:cNvPr>
          <p:cNvGrpSpPr/>
          <p:nvPr/>
        </p:nvGrpSpPr>
        <p:grpSpPr>
          <a:xfrm>
            <a:off x="9293591" y="3553375"/>
            <a:ext cx="1260000" cy="1260000"/>
            <a:chOff x="9270000" y="4308498"/>
            <a:chExt cx="1260000" cy="1260000"/>
          </a:xfrm>
        </p:grpSpPr>
        <p:sp>
          <p:nvSpPr>
            <p:cNvPr id="97" name="弧形 96">
              <a:extLst>
                <a:ext uri="{FF2B5EF4-FFF2-40B4-BE49-F238E27FC236}">
                  <a16:creationId xmlns:a16="http://schemas.microsoft.com/office/drawing/2014/main" id="{FEBC4AB2-DF00-120D-0714-C4AFA2AE76A8}"/>
                </a:ext>
              </a:extLst>
            </p:cNvPr>
            <p:cNvSpPr/>
            <p:nvPr/>
          </p:nvSpPr>
          <p:spPr>
            <a:xfrm>
              <a:off x="9270000" y="4308498"/>
              <a:ext cx="1260000" cy="1260000"/>
            </a:xfrm>
            <a:prstGeom prst="arc">
              <a:avLst>
                <a:gd name="adj1" fmla="val 12938741"/>
                <a:gd name="adj2" fmla="val 3385561"/>
              </a:avLst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8" name="弧形 97">
              <a:extLst>
                <a:ext uri="{FF2B5EF4-FFF2-40B4-BE49-F238E27FC236}">
                  <a16:creationId xmlns:a16="http://schemas.microsoft.com/office/drawing/2014/main" id="{7E4C042D-6456-53DD-979A-B53B59380FE7}"/>
                </a:ext>
              </a:extLst>
            </p:cNvPr>
            <p:cNvSpPr/>
            <p:nvPr/>
          </p:nvSpPr>
          <p:spPr>
            <a:xfrm>
              <a:off x="9360000" y="4396984"/>
              <a:ext cx="1080000" cy="1080000"/>
            </a:xfrm>
            <a:prstGeom prst="arc">
              <a:avLst>
                <a:gd name="adj1" fmla="val 16283062"/>
                <a:gd name="adj2" fmla="val 3385561"/>
              </a:avLst>
            </a:prstGeom>
            <a:ln w="1905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298990C4-BB93-CFFE-675A-DFE44EEF9BE2}"/>
              </a:ext>
            </a:extLst>
          </p:cNvPr>
          <p:cNvSpPr/>
          <p:nvPr/>
        </p:nvSpPr>
        <p:spPr>
          <a:xfrm>
            <a:off x="8663591" y="2916877"/>
            <a:ext cx="2520000" cy="2520000"/>
          </a:xfrm>
          <a:prstGeom prst="arc">
            <a:avLst>
              <a:gd name="adj1" fmla="val 16200000"/>
              <a:gd name="adj2" fmla="val 19335382"/>
            </a:avLst>
          </a:prstGeom>
          <a:ln w="1905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FE39994D-8939-A137-5A9B-A92B1E0200E4}"/>
              </a:ext>
            </a:extLst>
          </p:cNvPr>
          <p:cNvGrpSpPr/>
          <p:nvPr/>
        </p:nvGrpSpPr>
        <p:grpSpPr>
          <a:xfrm>
            <a:off x="8580791" y="2834077"/>
            <a:ext cx="2700000" cy="2700000"/>
            <a:chOff x="8557743" y="3588498"/>
            <a:chExt cx="2700000" cy="2700000"/>
          </a:xfrm>
        </p:grpSpPr>
        <p:sp>
          <p:nvSpPr>
            <p:cNvPr id="103" name="弧形 102">
              <a:extLst>
                <a:ext uri="{FF2B5EF4-FFF2-40B4-BE49-F238E27FC236}">
                  <a16:creationId xmlns:a16="http://schemas.microsoft.com/office/drawing/2014/main" id="{9405B61C-FA2E-F237-BDBF-B3D2180C7FAE}"/>
                </a:ext>
              </a:extLst>
            </p:cNvPr>
            <p:cNvSpPr/>
            <p:nvPr/>
          </p:nvSpPr>
          <p:spPr>
            <a:xfrm>
              <a:off x="8640000" y="3672000"/>
              <a:ext cx="2520000" cy="2520000"/>
            </a:xfrm>
            <a:prstGeom prst="arc">
              <a:avLst>
                <a:gd name="adj1" fmla="val 19337600"/>
                <a:gd name="adj2" fmla="val 3715059"/>
              </a:avLst>
            </a:prstGeom>
            <a:ln w="19050">
              <a:solidFill>
                <a:schemeClr val="accent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" name="弧形 103">
              <a:extLst>
                <a:ext uri="{FF2B5EF4-FFF2-40B4-BE49-F238E27FC236}">
                  <a16:creationId xmlns:a16="http://schemas.microsoft.com/office/drawing/2014/main" id="{E9477913-E993-5F09-FF68-13077ECF659E}"/>
                </a:ext>
              </a:extLst>
            </p:cNvPr>
            <p:cNvSpPr/>
            <p:nvPr/>
          </p:nvSpPr>
          <p:spPr>
            <a:xfrm>
              <a:off x="8557743" y="3588498"/>
              <a:ext cx="2700000" cy="270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5" name="弧形 104">
            <a:extLst>
              <a:ext uri="{FF2B5EF4-FFF2-40B4-BE49-F238E27FC236}">
                <a16:creationId xmlns:a16="http://schemas.microsoft.com/office/drawing/2014/main" id="{F7304DFA-6EA8-AB27-0E54-56BAF6872251}"/>
              </a:ext>
            </a:extLst>
          </p:cNvPr>
          <p:cNvSpPr/>
          <p:nvPr/>
        </p:nvSpPr>
        <p:spPr>
          <a:xfrm>
            <a:off x="8742791" y="2985277"/>
            <a:ext cx="2340000" cy="2340000"/>
          </a:xfrm>
          <a:prstGeom prst="arc">
            <a:avLst>
              <a:gd name="adj1" fmla="val 751287"/>
              <a:gd name="adj2" fmla="val 3679142"/>
            </a:avLst>
          </a:prstGeom>
          <a:ln w="19050">
            <a:solidFill>
              <a:schemeClr val="accent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34CCACE6-6153-3DEA-5592-8C85C802DE2F}"/>
              </a:ext>
            </a:extLst>
          </p:cNvPr>
          <p:cNvGrpSpPr/>
          <p:nvPr/>
        </p:nvGrpSpPr>
        <p:grpSpPr>
          <a:xfrm>
            <a:off x="8832791" y="3046477"/>
            <a:ext cx="2160000" cy="2160000"/>
            <a:chOff x="8810482" y="3801600"/>
            <a:chExt cx="2160000" cy="2160000"/>
          </a:xfrm>
        </p:grpSpPr>
        <p:sp>
          <p:nvSpPr>
            <p:cNvPr id="107" name="弧形 106">
              <a:extLst>
                <a:ext uri="{FF2B5EF4-FFF2-40B4-BE49-F238E27FC236}">
                  <a16:creationId xmlns:a16="http://schemas.microsoft.com/office/drawing/2014/main" id="{797A0467-5438-07E7-B648-244138FA4041}"/>
                </a:ext>
              </a:extLst>
            </p:cNvPr>
            <p:cNvSpPr/>
            <p:nvPr/>
          </p:nvSpPr>
          <p:spPr>
            <a:xfrm>
              <a:off x="8810482" y="3801600"/>
              <a:ext cx="2160000" cy="216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1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8" name="弧形 107">
              <a:extLst>
                <a:ext uri="{FF2B5EF4-FFF2-40B4-BE49-F238E27FC236}">
                  <a16:creationId xmlns:a16="http://schemas.microsoft.com/office/drawing/2014/main" id="{D575C1D8-CC05-44FE-EACA-0F1119F72FE0}"/>
                </a:ext>
              </a:extLst>
            </p:cNvPr>
            <p:cNvSpPr/>
            <p:nvPr/>
          </p:nvSpPr>
          <p:spPr>
            <a:xfrm>
              <a:off x="8990482" y="3939430"/>
              <a:ext cx="1800000" cy="1800000"/>
            </a:xfrm>
            <a:prstGeom prst="arc">
              <a:avLst>
                <a:gd name="adj1" fmla="val 827771"/>
                <a:gd name="adj2" fmla="val 6871054"/>
              </a:avLst>
            </a:prstGeom>
            <a:ln w="1905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4A3D20A0-C3FF-B78D-88B3-25272C533DE1}"/>
              </a:ext>
            </a:extLst>
          </p:cNvPr>
          <p:cNvGrpSpPr/>
          <p:nvPr/>
        </p:nvGrpSpPr>
        <p:grpSpPr>
          <a:xfrm>
            <a:off x="8472791" y="2736877"/>
            <a:ext cx="3060000" cy="3060000"/>
            <a:chOff x="8448626" y="3492458"/>
            <a:chExt cx="3060000" cy="3060000"/>
          </a:xfrm>
        </p:grpSpPr>
        <p:sp>
          <p:nvSpPr>
            <p:cNvPr id="110" name="弧形 109">
              <a:extLst>
                <a:ext uri="{FF2B5EF4-FFF2-40B4-BE49-F238E27FC236}">
                  <a16:creationId xmlns:a16="http://schemas.microsoft.com/office/drawing/2014/main" id="{50FD081E-BECF-63CD-5B62-658A88B98E67}"/>
                </a:ext>
              </a:extLst>
            </p:cNvPr>
            <p:cNvSpPr/>
            <p:nvPr/>
          </p:nvSpPr>
          <p:spPr>
            <a:xfrm>
              <a:off x="8448626" y="3492458"/>
              <a:ext cx="3060000" cy="3060000"/>
            </a:xfrm>
            <a:prstGeom prst="arc">
              <a:avLst>
                <a:gd name="adj1" fmla="val 827771"/>
                <a:gd name="adj2" fmla="val 10248867"/>
              </a:avLst>
            </a:prstGeom>
            <a:ln w="1905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1" name="弧形 110">
              <a:extLst>
                <a:ext uri="{FF2B5EF4-FFF2-40B4-BE49-F238E27FC236}">
                  <a16:creationId xmlns:a16="http://schemas.microsoft.com/office/drawing/2014/main" id="{A51E0FC0-0691-664F-E6F9-7F08A9FFCCFC}"/>
                </a:ext>
              </a:extLst>
            </p:cNvPr>
            <p:cNvSpPr/>
            <p:nvPr/>
          </p:nvSpPr>
          <p:spPr>
            <a:xfrm>
              <a:off x="8526618" y="3515289"/>
              <a:ext cx="2880000" cy="2880000"/>
            </a:xfrm>
            <a:prstGeom prst="arc">
              <a:avLst>
                <a:gd name="adj1" fmla="val 827771"/>
                <a:gd name="adj2" fmla="val 7318251"/>
              </a:avLst>
            </a:prstGeom>
            <a:ln w="1905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2" name="弧形 111">
            <a:extLst>
              <a:ext uri="{FF2B5EF4-FFF2-40B4-BE49-F238E27FC236}">
                <a16:creationId xmlns:a16="http://schemas.microsoft.com/office/drawing/2014/main" id="{8137BCA7-8D17-0DA8-87AB-538BD5F317D8}"/>
              </a:ext>
            </a:extLst>
          </p:cNvPr>
          <p:cNvSpPr/>
          <p:nvPr/>
        </p:nvSpPr>
        <p:spPr>
          <a:xfrm>
            <a:off x="9210791" y="3435277"/>
            <a:ext cx="1440000" cy="1440000"/>
          </a:xfrm>
          <a:prstGeom prst="arc">
            <a:avLst>
              <a:gd name="adj1" fmla="val 12738826"/>
              <a:gd name="adj2" fmla="val 10140843"/>
            </a:avLst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4DE8EA-D9F2-A9C1-8F68-A136FB21193E}"/>
              </a:ext>
            </a:extLst>
          </p:cNvPr>
          <p:cNvGrpSpPr/>
          <p:nvPr/>
        </p:nvGrpSpPr>
        <p:grpSpPr>
          <a:xfrm>
            <a:off x="4831976" y="5718278"/>
            <a:ext cx="6773075" cy="860099"/>
            <a:chOff x="4831976" y="5718278"/>
            <a:chExt cx="6773075" cy="8600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361193C-9590-DDE8-9409-6CB00A559BB8}"/>
                </a:ext>
              </a:extLst>
            </p:cNvPr>
            <p:cNvSpPr/>
            <p:nvPr/>
          </p:nvSpPr>
          <p:spPr>
            <a:xfrm>
              <a:off x="4831976" y="5718278"/>
              <a:ext cx="2868706" cy="56598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09619C2-0E78-D724-C550-04C2875CD2C0}"/>
                </a:ext>
              </a:extLst>
            </p:cNvPr>
            <p:cNvSpPr txBox="1"/>
            <p:nvPr/>
          </p:nvSpPr>
          <p:spPr>
            <a:xfrm>
              <a:off x="8464448" y="5747380"/>
              <a:ext cx="31406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accent2"/>
                  </a:solidFill>
                </a:rPr>
                <a:t>(5,6): bad edge</a:t>
              </a:r>
            </a:p>
            <a:p>
              <a:r>
                <a:rPr kumimoji="1" lang="en-US" altLang="zh-CN" sz="2400" dirty="0">
                  <a:solidFill>
                    <a:schemeClr val="accent2"/>
                  </a:solidFill>
                </a:rPr>
                <a:t>always exists in a cycle</a:t>
              </a:r>
              <a:endParaRPr kumimoji="1" lang="zh-CN" altLang="en-US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BC430F65-6ABC-2910-9DD6-2B655562B01C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7700682" y="6001268"/>
              <a:ext cx="747944" cy="1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标题 1">
                <a:extLst>
                  <a:ext uri="{FF2B5EF4-FFF2-40B4-BE49-F238E27FC236}">
                    <a16:creationId xmlns:a16="http://schemas.microsoft.com/office/drawing/2014/main" id="{EA9B1E81-658B-AF17-BDC0-65D76F9F8A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sz="4800" dirty="0"/>
                  <a:t>k = 1: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16" name="标题 1">
                <a:extLst>
                  <a:ext uri="{FF2B5EF4-FFF2-40B4-BE49-F238E27FC236}">
                    <a16:creationId xmlns:a16="http://schemas.microsoft.com/office/drawing/2014/main" id="{EA9B1E81-658B-AF17-BDC0-65D76F9F8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  <a:blipFill>
                <a:blip r:embed="rId8"/>
                <a:stretch>
                  <a:fillRect l="-2530" t="-6803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2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0" grpId="0" animBg="1"/>
      <p:bldP spid="95" grpId="0" animBg="1"/>
      <p:bldP spid="101" grpId="0" animBg="1"/>
      <p:bldP spid="105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3EA42-9917-50A5-47F6-3DB208A7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F733C28-AF14-7671-E366-D430C5ADB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0" y="3404440"/>
            <a:ext cx="3916416" cy="33855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47EAD75-DCC0-9905-6403-4C48C8758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5" y="3374899"/>
            <a:ext cx="3997317" cy="34446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5C0CF7-D1F8-CC8D-04B2-E48776ADD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45" y="3565358"/>
            <a:ext cx="3488930" cy="2962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C9B17F-574F-BEBF-5BB9-8BC94A175EAB}"/>
                  </a:ext>
                </a:extLst>
              </p:cNvPr>
              <p:cNvSpPr txBox="1"/>
              <p:nvPr/>
            </p:nvSpPr>
            <p:spPr>
              <a:xfrm>
                <a:off x="670142" y="1525333"/>
                <a:ext cx="8582093" cy="167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 torus grid (size: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sz="2000" dirty="0"/>
                  <a:t>)</a:t>
                </a:r>
              </a:p>
              <a:p>
                <a:endParaRPr lang="en-US" altLang="zh-CN" sz="2000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Every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vertical(/horizontal) cycle</a:t>
                </a:r>
                <a:r>
                  <a:rPr lang="en-US" altLang="zh-CN" sz="2000" dirty="0">
                    <a:latin typeface="+mn-ea"/>
                  </a:rPr>
                  <a:t> contains a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bad edge</a:t>
                </a:r>
                <a:r>
                  <a:rPr lang="en-US" altLang="zh-CN" sz="2000" dirty="0">
                    <a:latin typeface="+mn-ea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(/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The union of all such edges forms a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vertical(/horizontal) cut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The two cuts must “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+mn-ea"/>
                  </a:rPr>
                  <a:t>intersect</a:t>
                </a:r>
                <a:r>
                  <a:rPr lang="en-US" altLang="zh-CN" sz="2000" dirty="0">
                    <a:latin typeface="+mn-ea"/>
                  </a:rPr>
                  <a:t>”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+mn-ea"/>
                  </a:rPr>
                  <a:t>            </a:t>
                </a:r>
                <a:r>
                  <a:rPr lang="en-US" altLang="zh-CN" sz="2000" dirty="0">
                    <a:latin typeface="+mn-ea"/>
                  </a:rPr>
                  <a:t>a pair gives the lower bound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altLang="zh-CN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C9B17F-574F-BEBF-5BB9-8BC94A17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42" y="1525333"/>
                <a:ext cx="8582093" cy="1674305"/>
              </a:xfrm>
              <a:prstGeom prst="rect">
                <a:avLst/>
              </a:prstGeom>
              <a:blipFill>
                <a:blip r:embed="rId6"/>
                <a:stretch>
                  <a:fillRect l="-781" t="-1455" b="-4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A4468152-985C-8B42-2276-751F4ED29761}"/>
              </a:ext>
            </a:extLst>
          </p:cNvPr>
          <p:cNvSpPr/>
          <p:nvPr/>
        </p:nvSpPr>
        <p:spPr>
          <a:xfrm>
            <a:off x="4561886" y="2899630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1D92E7C-B85E-5D3A-2E7F-FFAD27D485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29" y="162838"/>
                <a:ext cx="6781389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4800" dirty="0"/>
                  <a:t>k = 2: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4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1D92E7C-B85E-5D3A-2E7F-FFAD27D48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29" y="162838"/>
                <a:ext cx="6781389" cy="898285"/>
              </a:xfrm>
              <a:prstGeom prst="rect">
                <a:avLst/>
              </a:prstGeom>
              <a:blipFill>
                <a:blip r:embed="rId7"/>
                <a:stretch>
                  <a:fillRect l="-3504" t="-10884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1E2D3C2-818C-B4BD-B170-F49E2CDED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78" y="3456000"/>
            <a:ext cx="3571043" cy="30836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5AEF642-A9FB-BD97-22D8-A6DB65562E57}"/>
              </a:ext>
            </a:extLst>
          </p:cNvPr>
          <p:cNvSpPr txBox="1"/>
          <p:nvPr/>
        </p:nvSpPr>
        <p:spPr>
          <a:xfrm>
            <a:off x="670142" y="1108658"/>
            <a:ext cx="835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Grid</a:t>
            </a:r>
            <a:r>
              <a:rPr lang="en-US" altLang="zh-CN" sz="2000" dirty="0"/>
              <a:t> can be covered by 2 trees in </a:t>
            </a:r>
            <a:r>
              <a:rPr lang="en-US" altLang="zh-CN" sz="2000" dirty="0">
                <a:solidFill>
                  <a:srgbClr val="FF0000"/>
                </a:solidFill>
              </a:rPr>
              <a:t>constant factor</a:t>
            </a:r>
            <a:r>
              <a:rPr lang="en-US" altLang="zh-CN" sz="2000" dirty="0"/>
              <a:t>. [</a:t>
            </a:r>
            <a:r>
              <a:rPr lang="en-US" altLang="zh-CN" sz="2000" dirty="0">
                <a:solidFill>
                  <a:srgbClr val="0070C0"/>
                </a:solidFill>
              </a:rPr>
              <a:t>CTX25</a:t>
            </a:r>
            <a:r>
              <a:rPr lang="en-US" altLang="zh-CN" sz="2000" dirty="0"/>
              <a:t>,</a:t>
            </a:r>
            <a:r>
              <a:rPr lang="en-US" altLang="zh-CN" sz="2000" dirty="0">
                <a:solidFill>
                  <a:srgbClr val="0070C0"/>
                </a:solidFill>
              </a:rPr>
              <a:t>LMSZ25</a:t>
            </a:r>
            <a:r>
              <a:rPr lang="en-US" altLang="zh-CN" sz="2000" dirty="0"/>
              <a:t>,</a:t>
            </a:r>
            <a:r>
              <a:rPr lang="en-US" altLang="zh-CN" sz="2000" dirty="0">
                <a:solidFill>
                  <a:srgbClr val="0070C0"/>
                </a:solidFill>
              </a:rPr>
              <a:t>BKT25</a:t>
            </a:r>
            <a:r>
              <a:rPr lang="en-US" altLang="zh-CN" sz="2000" dirty="0"/>
              <a:t>]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645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7AFBF-8EEC-4B96-4A03-575777A89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C701593-A9F4-3DC4-BE9B-E588D76AA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"/>
          <a:stretch>
            <a:fillRect/>
          </a:stretch>
        </p:blipFill>
        <p:spPr>
          <a:xfrm>
            <a:off x="7563266" y="105984"/>
            <a:ext cx="4628734" cy="4560885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0AE4393B-6F21-1EB2-0964-DD5148D3191E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9327667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/>
              <a:t>k = 3: Connection to Topology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83152F-AFAE-E2BF-28C0-706F412C8A17}"/>
                  </a:ext>
                </a:extLst>
              </p:cNvPr>
              <p:cNvSpPr txBox="1"/>
              <p:nvPr/>
            </p:nvSpPr>
            <p:spPr>
              <a:xfrm>
                <a:off x="647334" y="1437611"/>
                <a:ext cx="9085284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: Dimension-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 cut consists of bad edges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Associate with each vertex a vector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1,−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/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Dimension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, if lies on the left side of the cut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dirty="0" err="1"/>
                  <a:t>o.w</a:t>
                </a:r>
                <a:r>
                  <a:rPr lang="en-US" altLang="zh-CN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What we want: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complementary edge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s.t.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An edge bad for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Implies lower bound for tree covers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83152F-AFAE-E2BF-28C0-706F412C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34" y="1437611"/>
                <a:ext cx="9085284" cy="3477875"/>
              </a:xfrm>
              <a:prstGeom prst="rect">
                <a:avLst/>
              </a:prstGeom>
              <a:blipFill>
                <a:blip r:embed="rId4"/>
                <a:stretch>
                  <a:fillRect l="-604" t="-1053" b="-2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D5D3D6C-E154-4667-C31A-86B2E24CF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5103" r="1824" b="5541"/>
          <a:stretch>
            <a:fillRect/>
          </a:stretch>
        </p:blipFill>
        <p:spPr>
          <a:xfrm>
            <a:off x="8564887" y="4093480"/>
            <a:ext cx="3405862" cy="26322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DADF56-3C4B-4C0A-5866-0D2FDDFEA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0" t="82313" r="57819" b="4311"/>
          <a:stretch>
            <a:fillRect/>
          </a:stretch>
        </p:blipFill>
        <p:spPr>
          <a:xfrm>
            <a:off x="8622839" y="3977838"/>
            <a:ext cx="876762" cy="628633"/>
          </a:xfrm>
          <a:prstGeom prst="rect">
            <a:avLst/>
          </a:prstGeom>
        </p:spPr>
      </p:pic>
      <p:sp>
        <p:nvSpPr>
          <p:cNvPr id="2" name="对话气泡: 矩形 1">
            <a:extLst>
              <a:ext uri="{FF2B5EF4-FFF2-40B4-BE49-F238E27FC236}">
                <a16:creationId xmlns:a16="http://schemas.microsoft.com/office/drawing/2014/main" id="{8B1ACE9F-E9DB-8AC1-8164-D9C08C383EC3}"/>
              </a:ext>
            </a:extLst>
          </p:cNvPr>
          <p:cNvSpPr/>
          <p:nvPr/>
        </p:nvSpPr>
        <p:spPr>
          <a:xfrm>
            <a:off x="6601207" y="2064892"/>
            <a:ext cx="1318260" cy="373380"/>
          </a:xfrm>
          <a:prstGeom prst="wedgeRectCallout">
            <a:avLst>
              <a:gd name="adj1" fmla="val -67378"/>
              <a:gd name="adj2" fmla="val -10922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F0"/>
                </a:solidFill>
              </a:rPr>
              <a:t>not work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AA256318-F3A6-1268-28B7-E4B729BDC7F9}"/>
              </a:ext>
            </a:extLst>
          </p:cNvPr>
          <p:cNvSpPr/>
          <p:nvPr/>
        </p:nvSpPr>
        <p:spPr>
          <a:xfrm>
            <a:off x="6339287" y="2839316"/>
            <a:ext cx="1318260" cy="373380"/>
          </a:xfrm>
          <a:prstGeom prst="wedgeRectCallout">
            <a:avLst>
              <a:gd name="adj1" fmla="val -67378"/>
              <a:gd name="adj2" fmla="val -10922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coloring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对话气泡: 矩形 5">
            <a:extLst>
              <a:ext uri="{FF2B5EF4-FFF2-40B4-BE49-F238E27FC236}">
                <a16:creationId xmlns:a16="http://schemas.microsoft.com/office/drawing/2014/main" id="{6764946E-D55E-1929-13B6-AC7111B2219C}"/>
              </a:ext>
            </a:extLst>
          </p:cNvPr>
          <p:cNvSpPr/>
          <p:nvPr/>
        </p:nvSpPr>
        <p:spPr>
          <a:xfrm>
            <a:off x="5628229" y="4170943"/>
            <a:ext cx="2029318" cy="373380"/>
          </a:xfrm>
          <a:prstGeom prst="wedgeRectCallout">
            <a:avLst>
              <a:gd name="adj1" fmla="val -50312"/>
              <a:gd name="adj2" fmla="val -11505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B0F0"/>
                </a:solidFill>
              </a:rPr>
              <a:t>opposite colorings</a:t>
            </a:r>
            <a:endParaRPr lang="zh-CN" altLang="en-US" dirty="0">
              <a:solidFill>
                <a:srgbClr val="00B0F0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C762BCB-F75E-5E85-D388-DFEFD2F2E201}"/>
              </a:ext>
            </a:extLst>
          </p:cNvPr>
          <p:cNvGrpSpPr/>
          <p:nvPr/>
        </p:nvGrpSpPr>
        <p:grpSpPr>
          <a:xfrm>
            <a:off x="285058" y="5174328"/>
            <a:ext cx="8127999" cy="901576"/>
            <a:chOff x="1768953" y="4505431"/>
            <a:chExt cx="8127999" cy="129487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9669D2D-7194-2A17-3B9C-844A37B2F222}"/>
                </a:ext>
              </a:extLst>
            </p:cNvPr>
            <p:cNvSpPr/>
            <p:nvPr/>
          </p:nvSpPr>
          <p:spPr>
            <a:xfrm>
              <a:off x="1768953" y="4505431"/>
              <a:ext cx="8127999" cy="129487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9C3D8C8-737D-D013-E0DA-C4F4F8824196}"/>
                </a:ext>
              </a:extLst>
            </p:cNvPr>
            <p:cNvSpPr txBox="1"/>
            <p:nvPr/>
          </p:nvSpPr>
          <p:spPr>
            <a:xfrm>
              <a:off x="2266096" y="4911744"/>
              <a:ext cx="721062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</a:rPr>
                <a:t>connecting to combinatorial fixed-point theorems</a:t>
              </a:r>
              <a:endParaRPr lang="zh-CN" altLang="en-US" sz="24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3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6CF56-EBCA-744C-3BA8-62774C8B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EEFA5DD-D1A8-5BFA-FD4A-8A066CDFCF0C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5880971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Borsuk–Ulam Theorem</a:t>
            </a:r>
            <a:endParaRPr lang="zh-CN" altLang="en-US" sz="4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1E7471-B5A7-36C7-B20F-3065E8927C99}"/>
              </a:ext>
            </a:extLst>
          </p:cNvPr>
          <p:cNvSpPr/>
          <p:nvPr/>
        </p:nvSpPr>
        <p:spPr>
          <a:xfrm>
            <a:off x="5834427" y="2335836"/>
            <a:ext cx="5880971" cy="206504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D1CD99-CA26-491F-8B9F-F70BF0F108BC}"/>
              </a:ext>
            </a:extLst>
          </p:cNvPr>
          <p:cNvSpPr txBox="1"/>
          <p:nvPr/>
        </p:nvSpPr>
        <p:spPr>
          <a:xfrm>
            <a:off x="5910979" y="2400841"/>
            <a:ext cx="5843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Squash a sphere into a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If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every pair of </a:t>
            </a:r>
            <a:r>
              <a:rPr lang="en-US" altLang="zh-CN" sz="2000" dirty="0">
                <a:solidFill>
                  <a:schemeClr val="accent1"/>
                </a:solidFill>
              </a:rPr>
              <a:t>opposite</a:t>
            </a:r>
            <a:r>
              <a:rPr lang="en-US" altLang="zh-CN" sz="2000" dirty="0"/>
              <a:t> points on </a:t>
            </a:r>
            <a:r>
              <a:rPr lang="en-US" altLang="zh-CN" sz="2000" dirty="0">
                <a:solidFill>
                  <a:schemeClr val="accent1"/>
                </a:solidFill>
              </a:rPr>
              <a:t>boundary</a:t>
            </a:r>
            <a:r>
              <a:rPr lang="en-US" altLang="zh-CN" sz="2000" dirty="0"/>
              <a:t> are squashed onto the </a:t>
            </a:r>
            <a:r>
              <a:rPr lang="en-US" altLang="zh-CN" sz="2000" dirty="0">
                <a:solidFill>
                  <a:schemeClr val="accent1"/>
                </a:solidFill>
              </a:rPr>
              <a:t>opposite</a:t>
            </a:r>
            <a:r>
              <a:rPr lang="en-US" altLang="zh-CN" sz="2000" b="1" dirty="0">
                <a:solidFill>
                  <a:schemeClr val="accent1"/>
                </a:solidFill>
              </a:rPr>
              <a:t> </a:t>
            </a:r>
            <a:r>
              <a:rPr lang="en-US" altLang="zh-CN" sz="2000" dirty="0"/>
              <a:t>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Then at least a point is squashed onto the </a:t>
            </a:r>
            <a:r>
              <a:rPr lang="en-US" altLang="zh-CN" sz="2000" dirty="0">
                <a:solidFill>
                  <a:srgbClr val="FF0000"/>
                </a:solidFill>
              </a:rPr>
              <a:t>center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1BA522-A977-5B50-6973-4FA18A4BDFAD}"/>
              </a:ext>
            </a:extLst>
          </p:cNvPr>
          <p:cNvSpPr txBox="1"/>
          <p:nvPr/>
        </p:nvSpPr>
        <p:spPr>
          <a:xfrm>
            <a:off x="7438557" y="5394122"/>
            <a:ext cx="2672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A fixed-point theorem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D1E790-B3A5-3929-0195-FF59B937A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0" y="1850248"/>
            <a:ext cx="4090575" cy="39439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091F398-F6B2-8648-FF38-7D6CCE532E91}"/>
              </a:ext>
            </a:extLst>
          </p:cNvPr>
          <p:cNvSpPr txBox="1"/>
          <p:nvPr/>
        </p:nvSpPr>
        <p:spPr>
          <a:xfrm>
            <a:off x="164925" y="6556662"/>
            <a:ext cx="612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https://en.wikipedia.org/wiki/Borsuk-Ulam_theorem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145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E1F0B-CC71-FFBE-DDA0-C5962D42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4C8F6E-74EE-A185-4DD7-AA1A92342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1" y="1368993"/>
            <a:ext cx="4910644" cy="4785266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05B737FB-D7FF-8788-281C-D755C6E2B048}"/>
              </a:ext>
            </a:extLst>
          </p:cNvPr>
          <p:cNvSpPr txBox="1">
            <a:spLocks/>
          </p:cNvSpPr>
          <p:nvPr/>
        </p:nvSpPr>
        <p:spPr>
          <a:xfrm>
            <a:off x="215030" y="162838"/>
            <a:ext cx="443212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Tucker’s Lemma</a:t>
            </a:r>
            <a:endParaRPr lang="zh-CN" altLang="en-US" sz="4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805B16-897E-C1CA-142D-07CFA4F46BD9}"/>
              </a:ext>
            </a:extLst>
          </p:cNvPr>
          <p:cNvSpPr txBox="1"/>
          <p:nvPr/>
        </p:nvSpPr>
        <p:spPr>
          <a:xfrm>
            <a:off x="164925" y="6556662"/>
            <a:ext cx="612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https://en.wikipedia.org/wiki/Tucker's_lemma</a:t>
            </a:r>
            <a:endParaRPr lang="zh-CN" altLang="en-US" sz="12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4469721-E933-41EA-FCED-05AA1061379C}"/>
              </a:ext>
            </a:extLst>
          </p:cNvPr>
          <p:cNvSpPr/>
          <p:nvPr/>
        </p:nvSpPr>
        <p:spPr>
          <a:xfrm>
            <a:off x="6096000" y="1230610"/>
            <a:ext cx="5398718" cy="30518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E9CAA79-FDF8-BE4C-0543-47A7DA1C8234}"/>
                  </a:ext>
                </a:extLst>
              </p:cNvPr>
              <p:cNvSpPr txBox="1"/>
              <p:nvPr/>
            </p:nvSpPr>
            <p:spPr>
              <a:xfrm>
                <a:off x="6177417" y="1306689"/>
                <a:ext cx="53173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a triangulation</a:t>
                </a:r>
                <a:r>
                  <a:rPr lang="en-US" altLang="zh-CN" sz="2000" dirty="0"/>
                  <a:t> of d-dimension unit ball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a labeling</a:t>
                </a:r>
                <a:r>
                  <a:rPr lang="en-US" altLang="zh-CN" sz="2000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ℓ: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lit/>
                      </m:rP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000" dirty="0"/>
                  <a:t> boundary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contains a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complementary edge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E9CAA79-FDF8-BE4C-0543-47A7DA1C8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417" y="1306689"/>
                <a:ext cx="5317300" cy="2246769"/>
              </a:xfrm>
              <a:prstGeom prst="rect">
                <a:avLst/>
              </a:prstGeom>
              <a:blipFill>
                <a:blip r:embed="rId4"/>
                <a:stretch>
                  <a:fillRect l="-1031" t="-1355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1202E621-1238-3013-D81E-33694BA05D6E}"/>
              </a:ext>
            </a:extLst>
          </p:cNvPr>
          <p:cNvSpPr txBox="1"/>
          <p:nvPr/>
        </p:nvSpPr>
        <p:spPr>
          <a:xfrm>
            <a:off x="8267699" y="3860167"/>
            <a:ext cx="3227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 edge with opposite labels</a:t>
            </a:r>
            <a:endParaRPr lang="zh-CN" altLang="en-US" dirty="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00FDA08-4310-974A-178E-892B1155DB38}"/>
              </a:ext>
            </a:extLst>
          </p:cNvPr>
          <p:cNvCxnSpPr>
            <a:cxnSpLocks/>
          </p:cNvCxnSpPr>
          <p:nvPr/>
        </p:nvCxnSpPr>
        <p:spPr>
          <a:xfrm flipV="1">
            <a:off x="9799263" y="3501799"/>
            <a:ext cx="0" cy="3583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对话气泡: 矩形 34">
            <a:extLst>
              <a:ext uri="{FF2B5EF4-FFF2-40B4-BE49-F238E27FC236}">
                <a16:creationId xmlns:a16="http://schemas.microsoft.com/office/drawing/2014/main" id="{9F129CE2-4A7B-2388-D8A3-474698DCD310}"/>
              </a:ext>
            </a:extLst>
          </p:cNvPr>
          <p:cNvSpPr/>
          <p:nvPr/>
        </p:nvSpPr>
        <p:spPr>
          <a:xfrm>
            <a:off x="8795359" y="1745158"/>
            <a:ext cx="1318260" cy="373380"/>
          </a:xfrm>
          <a:prstGeom prst="wedgeRectCallout">
            <a:avLst>
              <a:gd name="adj1" fmla="val -52369"/>
              <a:gd name="adj2" fmla="val 9414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coloring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2338192-B941-3476-99A2-919280E157F3}"/>
              </a:ext>
            </a:extLst>
          </p:cNvPr>
          <p:cNvGrpSpPr/>
          <p:nvPr/>
        </p:nvGrpSpPr>
        <p:grpSpPr>
          <a:xfrm>
            <a:off x="5752135" y="4631902"/>
            <a:ext cx="3808231" cy="1942391"/>
            <a:chOff x="4617188" y="4684911"/>
            <a:chExt cx="3808231" cy="1942391"/>
          </a:xfrm>
        </p:grpSpPr>
        <p:sp>
          <p:nvSpPr>
            <p:cNvPr id="37" name="圆角矩形 18">
              <a:extLst>
                <a:ext uri="{FF2B5EF4-FFF2-40B4-BE49-F238E27FC236}">
                  <a16:creationId xmlns:a16="http://schemas.microsoft.com/office/drawing/2014/main" id="{7F98A787-30A8-B47D-3D68-79471430EACA}"/>
                </a:ext>
              </a:extLst>
            </p:cNvPr>
            <p:cNvSpPr/>
            <p:nvPr/>
          </p:nvSpPr>
          <p:spPr>
            <a:xfrm>
              <a:off x="4617188" y="4684911"/>
              <a:ext cx="3808231" cy="194239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C6904795-A9CE-934C-0F73-41C43C22BCDF}"/>
                    </a:ext>
                  </a:extLst>
                </p:cNvPr>
                <p:cNvSpPr txBox="1"/>
                <p:nvPr/>
              </p:nvSpPr>
              <p:spPr>
                <a:xfrm>
                  <a:off x="4707190" y="4834760"/>
                  <a:ext cx="3718229" cy="1642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Hard instance:</a:t>
                  </a:r>
                </a:p>
                <a:p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     torus octahedron (</a:t>
                  </a:r>
                  <a14:m>
                    <m:oMath xmlns:m="http://schemas.openxmlformats.org/officeDocument/2006/math">
                      <m:r>
                        <a:rPr lang="en-US" altLang="zh-CN" sz="2000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)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oMath>
                  </a14:m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 labels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Boundary conditions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Comp. edge is far</a:t>
                  </a:r>
                  <a:endParaRPr lang="zh-CN" altLang="en-US" sz="20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1FB8DF8-0F3B-1174-28FF-D1AF85178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190" y="4834760"/>
                  <a:ext cx="3718229" cy="1642694"/>
                </a:xfrm>
                <a:prstGeom prst="rect">
                  <a:avLst/>
                </a:prstGeom>
                <a:blipFill>
                  <a:blip r:embed="rId5"/>
                  <a:stretch>
                    <a:fillRect l="-1475" t="-1852"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5714ED1-5644-D663-B784-A3B0601049CC}"/>
                  </a:ext>
                </a:extLst>
              </p:cNvPr>
              <p:cNvSpPr txBox="1"/>
              <p:nvPr/>
            </p:nvSpPr>
            <p:spPr>
              <a:xfrm>
                <a:off x="10206283" y="5273151"/>
                <a:ext cx="1595663" cy="909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lower bound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000" b="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5714ED1-5644-D663-B784-A3B060104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283" y="5273151"/>
                <a:ext cx="1595663" cy="909095"/>
              </a:xfrm>
              <a:prstGeom prst="rect">
                <a:avLst/>
              </a:prstGeom>
              <a:blipFill>
                <a:blip r:embed="rId6"/>
                <a:stretch>
                  <a:fillRect l="-3817" t="-3356" r="-6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箭头: 右 39">
            <a:extLst>
              <a:ext uri="{FF2B5EF4-FFF2-40B4-BE49-F238E27FC236}">
                <a16:creationId xmlns:a16="http://schemas.microsoft.com/office/drawing/2014/main" id="{0BC60604-76F5-2FBC-2195-25DFBE23443E}"/>
              </a:ext>
            </a:extLst>
          </p:cNvPr>
          <p:cNvSpPr/>
          <p:nvPr/>
        </p:nvSpPr>
        <p:spPr>
          <a:xfrm>
            <a:off x="9751749" y="5522279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9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1267</Words>
  <Application>Microsoft Office PowerPoint</Application>
  <PresentationFormat>宽屏</PresentationFormat>
  <Paragraphs>209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Office 主题​​</vt:lpstr>
      <vt:lpstr>Lower Bounds on Tree Covers</vt:lpstr>
      <vt:lpstr>(α,k)-Tree Cover [GKR04]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Hangyu Xu</dc:creator>
  <cp:lastModifiedBy>Hangyu Xu</cp:lastModifiedBy>
  <cp:revision>307</cp:revision>
  <dcterms:created xsi:type="dcterms:W3CDTF">2025-10-01T13:18:55Z</dcterms:created>
  <dcterms:modified xsi:type="dcterms:W3CDTF">2026-05-19T06:35:09Z</dcterms:modified>
</cp:coreProperties>
</file>